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3"/>
  </p:notesMasterIdLst>
  <p:handoutMasterIdLst>
    <p:handoutMasterId r:id="rId24"/>
  </p:handoutMasterIdLst>
  <p:sldIdLst>
    <p:sldId id="275" r:id="rId3"/>
    <p:sldId id="337" r:id="rId4"/>
    <p:sldId id="355" r:id="rId5"/>
    <p:sldId id="338" r:id="rId6"/>
    <p:sldId id="321" r:id="rId7"/>
    <p:sldId id="340" r:id="rId8"/>
    <p:sldId id="341" r:id="rId9"/>
    <p:sldId id="343" r:id="rId10"/>
    <p:sldId id="344" r:id="rId11"/>
    <p:sldId id="345" r:id="rId12"/>
    <p:sldId id="346" r:id="rId13"/>
    <p:sldId id="347" r:id="rId14"/>
    <p:sldId id="349" r:id="rId15"/>
    <p:sldId id="342" r:id="rId16"/>
    <p:sldId id="352" r:id="rId17"/>
    <p:sldId id="353" r:id="rId18"/>
    <p:sldId id="354" r:id="rId19"/>
    <p:sldId id="348" r:id="rId20"/>
    <p:sldId id="328" r:id="rId21"/>
    <p:sldId id="356" r:id="rId22"/>
  </p:sldIdLst>
  <p:sldSz cx="12192000" cy="6858000"/>
  <p:notesSz cx="6761163" cy="99425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FEE2"/>
    <a:srgbClr val="FDFEE2"/>
    <a:srgbClr val="B8B8B8"/>
    <a:srgbClr val="BCBCBC"/>
    <a:srgbClr val="B2D5EC"/>
    <a:srgbClr val="AED3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13" autoAdjust="0"/>
    <p:restoredTop sz="96343" autoAdjust="0"/>
  </p:normalViewPr>
  <p:slideViewPr>
    <p:cSldViewPr>
      <p:cViewPr>
        <p:scale>
          <a:sx n="116" d="100"/>
          <a:sy n="116" d="100"/>
        </p:scale>
        <p:origin x="-168" y="1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157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29761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BE2AAA-2CC7-4F9C-A8C6-8B9F2A3E9EF0}" type="datetimeFigureOut">
              <a:rPr lang="ru-RU" smtClean="0"/>
              <a:t>21.02.2020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0AD62A-9EE1-43E3-A7E5-D268F71DF3E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64482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37ADBA-1AC7-4CD6-8AFF-4E8087BA5487}" type="datetimeFigureOut">
              <a:rPr lang="ru-RU" noProof="0" smtClean="0"/>
              <a:t>21.02.2020</a:t>
            </a:fld>
            <a:endParaRPr lang="ru-RU" noProof="0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84835"/>
            <a:ext cx="5408930" cy="3914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34C2EF-8A97-4DAF-B099-E567883644D6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71809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4C2EF-8A97-4DAF-B099-E567883644D6}" type="slidenum">
              <a:rPr lang="ru-RU" noProof="0" smtClean="0"/>
              <a:t>1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616288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/>
        </p:blipFill>
        <p:spPr>
          <a:xfrm>
            <a:off x="1524" y="1"/>
            <a:ext cx="12188952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8200" y="533400"/>
            <a:ext cx="8458200" cy="1828800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38200" y="2438400"/>
            <a:ext cx="7086600" cy="914400"/>
          </a:xfrm>
        </p:spPr>
        <p:txBody>
          <a:bodyPr>
            <a:normAutofit/>
          </a:bodyPr>
          <a:lstStyle>
            <a:lvl1pPr marL="0" indent="0" algn="l">
              <a:spcBef>
                <a:spcPts val="1200"/>
              </a:spcBef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15445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Две картинки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7" name="Полилиния 5"/>
          <p:cNvSpPr>
            <a:spLocks/>
          </p:cNvSpPr>
          <p:nvPr/>
        </p:nvSpPr>
        <p:spPr bwMode="gray">
          <a:xfrm>
            <a:off x="762000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Рисунок 14"/>
          <p:cNvSpPr>
            <a:spLocks noGrp="1"/>
          </p:cNvSpPr>
          <p:nvPr>
            <p:ph type="pic" sz="quarter" idx="13"/>
          </p:nvPr>
        </p:nvSpPr>
        <p:spPr>
          <a:xfrm>
            <a:off x="992435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8" name="Полилиния 5"/>
          <p:cNvSpPr>
            <a:spLocks/>
          </p:cNvSpPr>
          <p:nvPr/>
        </p:nvSpPr>
        <p:spPr bwMode="gray">
          <a:xfrm>
            <a:off x="5300133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Рисунок 18"/>
          <p:cNvSpPr>
            <a:spLocks noGrp="1"/>
          </p:cNvSpPr>
          <p:nvPr>
            <p:ph type="pic" sz="quarter" idx="15"/>
          </p:nvPr>
        </p:nvSpPr>
        <p:spPr>
          <a:xfrm>
            <a:off x="5530568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7" name="Текст 16"/>
          <p:cNvSpPr>
            <a:spLocks noGrp="1"/>
          </p:cNvSpPr>
          <p:nvPr>
            <p:ph type="body" sz="quarter" idx="14"/>
          </p:nvPr>
        </p:nvSpPr>
        <p:spPr>
          <a:xfrm>
            <a:off x="1028581" y="5305425"/>
            <a:ext cx="3566160" cy="109728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20" name="Текст 16"/>
          <p:cNvSpPr>
            <a:spLocks noGrp="1"/>
          </p:cNvSpPr>
          <p:nvPr>
            <p:ph type="body" sz="quarter" idx="16"/>
          </p:nvPr>
        </p:nvSpPr>
        <p:spPr>
          <a:xfrm>
            <a:off x="5566714" y="5305425"/>
            <a:ext cx="3566160" cy="109728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03777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ри картинки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7" name="Полилиния 5"/>
          <p:cNvSpPr>
            <a:spLocks/>
          </p:cNvSpPr>
          <p:nvPr/>
        </p:nvSpPr>
        <p:spPr bwMode="gray">
          <a:xfrm>
            <a:off x="762000" y="933449"/>
            <a:ext cx="53340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Рисунок 14"/>
          <p:cNvSpPr>
            <a:spLocks noGrp="1"/>
          </p:cNvSpPr>
          <p:nvPr>
            <p:ph type="pic" sz="quarter" idx="13"/>
          </p:nvPr>
        </p:nvSpPr>
        <p:spPr>
          <a:xfrm>
            <a:off x="991888" y="1113022"/>
            <a:ext cx="4874224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8" name="Полилиния 5"/>
          <p:cNvSpPr>
            <a:spLocks/>
          </p:cNvSpPr>
          <p:nvPr/>
        </p:nvSpPr>
        <p:spPr bwMode="gray">
          <a:xfrm>
            <a:off x="6323873" y="967316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Рисунок 18"/>
          <p:cNvSpPr>
            <a:spLocks noGrp="1"/>
          </p:cNvSpPr>
          <p:nvPr>
            <p:ph type="pic" sz="quarter" idx="15"/>
          </p:nvPr>
        </p:nvSpPr>
        <p:spPr>
          <a:xfrm>
            <a:off x="6506025" y="1109743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7" name="Текст 16"/>
          <p:cNvSpPr>
            <a:spLocks noGrp="1"/>
          </p:cNvSpPr>
          <p:nvPr>
            <p:ph type="body" sz="quarter" idx="14"/>
          </p:nvPr>
        </p:nvSpPr>
        <p:spPr>
          <a:xfrm>
            <a:off x="1028581" y="5919255"/>
            <a:ext cx="8104082" cy="49742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12" name="Полилиния 5"/>
          <p:cNvSpPr>
            <a:spLocks/>
          </p:cNvSpPr>
          <p:nvPr/>
        </p:nvSpPr>
        <p:spPr bwMode="gray">
          <a:xfrm>
            <a:off x="6323873" y="3060954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Рисунок 12"/>
          <p:cNvSpPr>
            <a:spLocks noGrp="1"/>
          </p:cNvSpPr>
          <p:nvPr>
            <p:ph type="pic" sz="quarter" idx="16"/>
          </p:nvPr>
        </p:nvSpPr>
        <p:spPr>
          <a:xfrm>
            <a:off x="6506025" y="3203381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8580" y="5305424"/>
            <a:ext cx="8104083" cy="579921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01779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Пять изображени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" y="283"/>
            <a:ext cx="12188952" cy="6859715"/>
          </a:xfrm>
          <a:prstGeom prst="rect">
            <a:avLst/>
          </a:prstGeom>
        </p:spPr>
      </p:pic>
      <p:sp>
        <p:nvSpPr>
          <p:cNvPr id="8" name="Полилиния 5"/>
          <p:cNvSpPr>
            <a:spLocks/>
          </p:cNvSpPr>
          <p:nvPr/>
        </p:nvSpPr>
        <p:spPr bwMode="gray">
          <a:xfrm>
            <a:off x="4182533" y="265044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4424435" y="436315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0" name="Полилиния 5"/>
          <p:cNvSpPr>
            <a:spLocks/>
          </p:cNvSpPr>
          <p:nvPr/>
        </p:nvSpPr>
        <p:spPr bwMode="gray">
          <a:xfrm>
            <a:off x="816188" y="384723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5"/>
          </p:nvPr>
        </p:nvSpPr>
        <p:spPr>
          <a:xfrm>
            <a:off x="1013022" y="538232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2" name="Полилиния 5"/>
          <p:cNvSpPr>
            <a:spLocks/>
          </p:cNvSpPr>
          <p:nvPr/>
        </p:nvSpPr>
        <p:spPr bwMode="gray">
          <a:xfrm>
            <a:off x="816188" y="2478361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Рисунок 12"/>
          <p:cNvSpPr>
            <a:spLocks noGrp="1"/>
          </p:cNvSpPr>
          <p:nvPr>
            <p:ph type="pic" sz="quarter" idx="16"/>
          </p:nvPr>
        </p:nvSpPr>
        <p:spPr>
          <a:xfrm>
            <a:off x="1013022" y="2631870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4" name="Полилиния 5"/>
          <p:cNvSpPr>
            <a:spLocks/>
          </p:cNvSpPr>
          <p:nvPr/>
        </p:nvSpPr>
        <p:spPr bwMode="gray">
          <a:xfrm>
            <a:off x="816188" y="4571999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Рисунок 14"/>
          <p:cNvSpPr>
            <a:spLocks noGrp="1"/>
          </p:cNvSpPr>
          <p:nvPr>
            <p:ph type="pic" sz="quarter" idx="17"/>
          </p:nvPr>
        </p:nvSpPr>
        <p:spPr>
          <a:xfrm>
            <a:off x="1013022" y="4725508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20" name="Полилиния 5"/>
          <p:cNvSpPr>
            <a:spLocks/>
          </p:cNvSpPr>
          <p:nvPr/>
        </p:nvSpPr>
        <p:spPr bwMode="gray">
          <a:xfrm>
            <a:off x="4182533" y="3448511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Рисунок 20"/>
          <p:cNvSpPr>
            <a:spLocks noGrp="1"/>
          </p:cNvSpPr>
          <p:nvPr>
            <p:ph type="pic" sz="quarter" idx="18"/>
          </p:nvPr>
        </p:nvSpPr>
        <p:spPr>
          <a:xfrm>
            <a:off x="4424435" y="3619782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86467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ru-RU" noProof="0" smtClean="0"/>
              <a:t>21.02.2020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44326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365125"/>
            <a:ext cx="1828799" cy="4940300"/>
          </a:xfrm>
        </p:spPr>
        <p:txBody>
          <a:bodyPr vert="eaVert"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24000" y="365125"/>
            <a:ext cx="6858000" cy="4940300"/>
          </a:xfrm>
        </p:spPr>
        <p:txBody>
          <a:bodyPr vert="eaVert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ru-RU" noProof="0" smtClean="0"/>
              <a:t>21.02.2020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92624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ru-RU" noProof="0" smtClean="0"/>
              <a:t>21.02.2020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03573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/>
        </p:blipFill>
        <p:spPr>
          <a:xfrm>
            <a:off x="0" y="0"/>
            <a:ext cx="12188952" cy="685717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2800" y="533400"/>
            <a:ext cx="7315200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352800" y="2438400"/>
            <a:ext cx="5486400" cy="9144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27950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89120" cy="3474720"/>
          </a:xfrm>
        </p:spPr>
        <p:txBody>
          <a:bodyPr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78880" y="1825625"/>
            <a:ext cx="4389120" cy="3474720"/>
          </a:xfrm>
        </p:spPr>
        <p:txBody>
          <a:bodyPr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ru-RU" noProof="0" smtClean="0"/>
              <a:t>21.02.2020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62530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4389120" cy="795867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524000" y="2624666"/>
            <a:ext cx="4389120" cy="2675467"/>
          </a:xfrm>
        </p:spPr>
        <p:txBody>
          <a:bodyPr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78880" y="1828799"/>
            <a:ext cx="4389120" cy="795867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78880" y="2624666"/>
            <a:ext cx="4389120" cy="2675467"/>
          </a:xfrm>
        </p:spPr>
        <p:txBody>
          <a:bodyPr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ru-RU" noProof="0" smtClean="0"/>
              <a:t>21.02.2020</a:t>
            </a:fld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90008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ru-RU" noProof="0" smtClean="0"/>
              <a:t>21.02.2020</a:t>
            </a:fld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64502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ru-RU" noProof="0" smtClean="0"/>
              <a:t>21.02.2020</a:t>
            </a:fld>
            <a:endParaRPr lang="ru-RU" noProof="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58007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24400" y="1828800"/>
            <a:ext cx="5943600" cy="3476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23999" y="1828800"/>
            <a:ext cx="2926080" cy="3476625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ru-RU" noProof="0" smtClean="0"/>
              <a:t>21.02.2020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80735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010400" y="2245995"/>
            <a:ext cx="3657600" cy="219456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ru-RU" noProof="0" smtClean="0"/>
              <a:t>21.02.2020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8" name="Полилиния 5"/>
          <p:cNvSpPr>
            <a:spLocks/>
          </p:cNvSpPr>
          <p:nvPr/>
        </p:nvSpPr>
        <p:spPr bwMode="gray">
          <a:xfrm>
            <a:off x="804333" y="1695450"/>
            <a:ext cx="5596467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Рисунок 11"/>
          <p:cNvSpPr>
            <a:spLocks noGrp="1"/>
          </p:cNvSpPr>
          <p:nvPr>
            <p:ph type="pic" idx="1"/>
          </p:nvPr>
        </p:nvSpPr>
        <p:spPr>
          <a:xfrm>
            <a:off x="1006022" y="1874520"/>
            <a:ext cx="5193089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65131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/>
        </p:blipFill>
        <p:spPr>
          <a:xfrm>
            <a:off x="0" y="0"/>
            <a:ext cx="12188826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010400" y="6416675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FC8593D-7C47-471E-A8DF-97AC4FFD13F5}" type="datetimeFigureOut">
              <a:rPr lang="ru-RU" noProof="0" smtClean="0"/>
              <a:pPr/>
              <a:t>21.02.2020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209800" y="64166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289D71E3-7D81-4C24-B9D8-6B108755C64C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61654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2" r:id="rId11"/>
    <p:sldLayoutId id="2147483661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Word1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Word2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spcBef>
                <a:spcPts val="1"/>
              </a:spcBef>
            </a:pPr>
            <a:r>
              <a:rPr lang="ru-RU" dirty="0" smtClean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Культура общения </a:t>
            </a:r>
            <a:br>
              <a:rPr lang="ru-RU" dirty="0" smtClean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людьми с инвалидностью</a:t>
            </a:r>
            <a:endParaRPr lang="ru-RU" sz="4400" b="0" i="0" dirty="0">
              <a:solidFill>
                <a:srgbClr val="404040"/>
              </a:solidFill>
              <a:latin typeface="Times New Roman"/>
              <a:ea typeface="+mj-ea"/>
              <a:cs typeface="+mj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464" y="3645024"/>
            <a:ext cx="10058400" cy="3065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349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263352" y="188640"/>
            <a:ext cx="11449272" cy="55492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"/>
              </a:spcBef>
            </a:pPr>
            <a:r>
              <a:rPr lang="ru-RU" sz="3600" dirty="0" smtClean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Общие правила общения с людьми с инвалидностью </a:t>
            </a:r>
            <a:endParaRPr lang="ru-RU" sz="3600" dirty="0">
              <a:solidFill>
                <a:srgbClr val="40404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99656" y="1461294"/>
            <a:ext cx="81369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Обращайтесь с детьми с </a:t>
            </a:r>
            <a:r>
              <a:rPr lang="ru-RU" sz="3200" dirty="0" smtClean="0"/>
              <a:t>инвалидностью </a:t>
            </a:r>
            <a:r>
              <a:rPr lang="ru-RU" sz="3200" dirty="0"/>
              <a:t>по </a:t>
            </a:r>
            <a:r>
              <a:rPr lang="ru-RU" sz="3200" dirty="0" smtClean="0"/>
              <a:t>имени. С подростками </a:t>
            </a:r>
            <a:r>
              <a:rPr lang="ru-RU" sz="3200" dirty="0"/>
              <a:t>и старше </a:t>
            </a:r>
            <a:r>
              <a:rPr lang="ru-RU" sz="3200" dirty="0" smtClean="0"/>
              <a:t>как </a:t>
            </a:r>
            <a:r>
              <a:rPr lang="ru-RU" sz="3200" dirty="0"/>
              <a:t>со взрослыми. </a:t>
            </a:r>
          </a:p>
          <a:p>
            <a:endParaRPr lang="ru-RU" sz="2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1461294"/>
            <a:ext cx="2088232" cy="27144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48067" y="1461294"/>
            <a:ext cx="7126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</a:t>
            </a:r>
            <a:r>
              <a:rPr lang="ru-RU" sz="4800" b="1" dirty="0" smtClean="0"/>
              <a:t>6</a:t>
            </a:r>
            <a:endParaRPr lang="ru-RU" sz="4800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60" y="3068960"/>
            <a:ext cx="5797809" cy="3576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8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263352" y="188640"/>
            <a:ext cx="11449272" cy="55492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"/>
              </a:spcBef>
            </a:pPr>
            <a:r>
              <a:rPr lang="ru-RU" sz="3600" dirty="0" smtClean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Общие правила общения с людьми с инвалидностью </a:t>
            </a:r>
            <a:endParaRPr lang="ru-RU" sz="3600" dirty="0">
              <a:solidFill>
                <a:srgbClr val="40404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39616" y="836712"/>
            <a:ext cx="8457149" cy="61093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800" dirty="0"/>
              <a:t>Разговаривая с человеком, испытывающим трудности в общении, слушайте его внимательно. </a:t>
            </a:r>
            <a:endParaRPr lang="ru-RU" sz="2800" dirty="0" smtClean="0"/>
          </a:p>
          <a:p>
            <a:pPr>
              <a:spcAft>
                <a:spcPts val="600"/>
              </a:spcAft>
            </a:pPr>
            <a:r>
              <a:rPr lang="ru-RU" sz="2800" dirty="0"/>
              <a:t>Не относитесь к собеседнику предвзято.</a:t>
            </a:r>
          </a:p>
          <a:p>
            <a:pPr>
              <a:spcAft>
                <a:spcPts val="600"/>
              </a:spcAft>
            </a:pPr>
            <a:r>
              <a:rPr lang="ru-RU" sz="2800" dirty="0" smtClean="0"/>
              <a:t>Будьте </a:t>
            </a:r>
            <a:r>
              <a:rPr lang="ru-RU" sz="2800" dirty="0"/>
              <a:t>терпеливы, ждите, пока он сам закончит фразу. </a:t>
            </a:r>
            <a:endParaRPr lang="ru-RU" sz="2800" dirty="0" smtClean="0"/>
          </a:p>
          <a:p>
            <a:pPr>
              <a:spcAft>
                <a:spcPts val="600"/>
              </a:spcAft>
            </a:pPr>
            <a:r>
              <a:rPr lang="ru-RU" sz="2800" dirty="0" smtClean="0"/>
              <a:t>Сосредоточьтесь </a:t>
            </a:r>
            <a:r>
              <a:rPr lang="ru-RU" sz="2800" dirty="0"/>
              <a:t>на разговоре и поддерживайте визуальный контакт с </a:t>
            </a:r>
            <a:r>
              <a:rPr lang="ru-RU" sz="2800" dirty="0" smtClean="0"/>
              <a:t>собеседником.</a:t>
            </a:r>
            <a:endParaRPr lang="ru-RU" sz="2800" dirty="0"/>
          </a:p>
          <a:p>
            <a:pPr>
              <a:spcAft>
                <a:spcPts val="600"/>
              </a:spcAft>
            </a:pPr>
            <a:r>
              <a:rPr lang="ru-RU" sz="2800" dirty="0"/>
              <a:t>Не поправляйте и не договаривайте за него.</a:t>
            </a:r>
          </a:p>
          <a:p>
            <a:pPr>
              <a:spcAft>
                <a:spcPts val="600"/>
              </a:spcAft>
            </a:pPr>
            <a:r>
              <a:rPr lang="ru-RU" sz="2800" dirty="0"/>
              <a:t>Не стесняйтесь переспрашивать, если </a:t>
            </a:r>
            <a:endParaRPr lang="ru-RU" sz="2800" dirty="0" smtClean="0"/>
          </a:p>
          <a:p>
            <a:pPr>
              <a:spcAft>
                <a:spcPts val="600"/>
              </a:spcAft>
            </a:pPr>
            <a:r>
              <a:rPr lang="ru-RU" sz="2800" dirty="0" smtClean="0"/>
              <a:t>вы </a:t>
            </a:r>
            <a:r>
              <a:rPr lang="ru-RU" sz="2800" dirty="0"/>
              <a:t>не поняли собеседника</a:t>
            </a:r>
            <a:r>
              <a:rPr lang="ru-RU" sz="2800" dirty="0" smtClean="0"/>
              <a:t>.</a:t>
            </a:r>
          </a:p>
          <a:p>
            <a:endParaRPr lang="ru-RU" sz="2800" dirty="0"/>
          </a:p>
          <a:p>
            <a:endParaRPr lang="ru-RU" sz="20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1461294"/>
            <a:ext cx="2088232" cy="27144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48067" y="1461294"/>
            <a:ext cx="7126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</a:t>
            </a:r>
            <a:r>
              <a:rPr lang="ru-RU" sz="4800" b="1" dirty="0" smtClean="0"/>
              <a:t>7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4278193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8832304" y="4653136"/>
            <a:ext cx="3240360" cy="1683485"/>
          </a:xfrm>
          <a:prstGeom prst="rect">
            <a:avLst/>
          </a:prstGeom>
          <a:solidFill>
            <a:srgbClr val="EFFE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263352" y="188640"/>
            <a:ext cx="11449272" cy="55492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"/>
              </a:spcBef>
            </a:pPr>
            <a:r>
              <a:rPr lang="ru-RU" sz="3600" dirty="0" smtClean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Общие правила общения с людьми с инвалидностью </a:t>
            </a:r>
            <a:endParaRPr lang="ru-RU" sz="3600" dirty="0">
              <a:solidFill>
                <a:srgbClr val="40404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43672" y="1196752"/>
            <a:ext cx="4896544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Разговаривая с </a:t>
            </a:r>
            <a:r>
              <a:rPr lang="ru-RU" sz="2800" dirty="0"/>
              <a:t>человеком, пользующимся инвалидной коляской или костылями, расположитесь так, чтобы </a:t>
            </a:r>
            <a:r>
              <a:rPr lang="ru-RU" sz="2800" dirty="0" smtClean="0"/>
              <a:t>ваши </a:t>
            </a:r>
            <a:r>
              <a:rPr lang="ru-RU" sz="2800" dirty="0"/>
              <a:t>и его глаза были на одном уровне. </a:t>
            </a:r>
          </a:p>
          <a:p>
            <a:r>
              <a:rPr lang="ru-RU" sz="2800" dirty="0"/>
              <a:t>Вам будет легче разговаривать, а вашему собеседнику </a:t>
            </a:r>
            <a:r>
              <a:rPr lang="ru-RU" sz="2800" dirty="0" smtClean="0"/>
              <a:t>не </a:t>
            </a:r>
            <a:r>
              <a:rPr lang="ru-RU" sz="2800" dirty="0"/>
              <a:t>понадобится запрокидывать голову. </a:t>
            </a:r>
          </a:p>
          <a:p>
            <a:endParaRPr lang="ru-RU" sz="20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1461294"/>
            <a:ext cx="2088232" cy="27144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48067" y="1461294"/>
            <a:ext cx="7126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</a:t>
            </a:r>
            <a:r>
              <a:rPr lang="ru-RU" sz="4800" b="1" dirty="0" smtClean="0"/>
              <a:t>8</a:t>
            </a:r>
            <a:endParaRPr lang="ru-RU" sz="48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8"/>
          <a:stretch/>
        </p:blipFill>
        <p:spPr>
          <a:xfrm>
            <a:off x="8040216" y="1311569"/>
            <a:ext cx="4160370" cy="545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811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558" y="1196752"/>
            <a:ext cx="927100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263352" y="188640"/>
            <a:ext cx="11449272" cy="55492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"/>
              </a:spcBef>
            </a:pPr>
            <a:r>
              <a:rPr lang="ru-RU" sz="3600" dirty="0" smtClean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Общие правила общения с людьми с инвалидностью </a:t>
            </a:r>
            <a:endParaRPr lang="ru-RU" sz="3600" dirty="0">
              <a:solidFill>
                <a:srgbClr val="40404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80371" y="1052736"/>
            <a:ext cx="6776070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800" dirty="0"/>
              <a:t>Не смущайтесь, если </a:t>
            </a:r>
            <a:r>
              <a:rPr lang="ru-RU" sz="2800" dirty="0" smtClean="0"/>
              <a:t>сказали</a:t>
            </a:r>
            <a:r>
              <a:rPr lang="ru-RU" sz="2800" dirty="0"/>
              <a:t>: «Увидимся» или: «Вы слышали об этом…?» тому, кто </a:t>
            </a:r>
            <a:r>
              <a:rPr lang="ru-RU" sz="2800" dirty="0" smtClean="0"/>
              <a:t>не </a:t>
            </a:r>
            <a:r>
              <a:rPr lang="ru-RU" sz="2800" dirty="0"/>
              <a:t>может видеть или слышать. </a:t>
            </a:r>
          </a:p>
          <a:p>
            <a:pPr>
              <a:spcAft>
                <a:spcPts val="600"/>
              </a:spcAft>
            </a:pPr>
            <a:r>
              <a:rPr lang="ru-RU" sz="2800" dirty="0"/>
              <a:t>Передавая что-либо в руки незрячему, ни в коем случае не </a:t>
            </a:r>
            <a:r>
              <a:rPr lang="ru-RU" sz="2800" dirty="0" smtClean="0"/>
              <a:t>говорите: «Ощупайте </a:t>
            </a:r>
            <a:r>
              <a:rPr lang="ru-RU" sz="2800" dirty="0"/>
              <a:t>это</a:t>
            </a:r>
            <a:r>
              <a:rPr lang="ru-RU" sz="2800" dirty="0" smtClean="0"/>
              <a:t>». А говорите, как обычно всем: </a:t>
            </a:r>
            <a:r>
              <a:rPr lang="ru-RU" sz="2800" dirty="0"/>
              <a:t>«</a:t>
            </a:r>
            <a:r>
              <a:rPr lang="ru-RU" sz="2800" dirty="0" smtClean="0"/>
              <a:t>Посмотрите </a:t>
            </a:r>
            <a:r>
              <a:rPr lang="ru-RU" sz="2800" dirty="0"/>
              <a:t>на это».</a:t>
            </a:r>
          </a:p>
          <a:p>
            <a:pPr>
              <a:spcAft>
                <a:spcPts val="600"/>
              </a:spcAft>
            </a:pPr>
            <a:endParaRPr lang="ru-RU" sz="20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89" y="1196753"/>
            <a:ext cx="2302484" cy="345638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423591" y="1241449"/>
            <a:ext cx="8890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 9</a:t>
            </a:r>
            <a:endParaRPr lang="ru-RU" sz="4400" b="1" dirty="0"/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233" y="2055589"/>
            <a:ext cx="1171250" cy="1373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464" y="132058"/>
            <a:ext cx="1584176" cy="3136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256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9552384" y="6377880"/>
            <a:ext cx="1296144" cy="476672"/>
          </a:xfrm>
          <a:prstGeom prst="rect">
            <a:avLst/>
          </a:prstGeom>
          <a:solidFill>
            <a:srgbClr val="B8B8B8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263352" y="188640"/>
            <a:ext cx="11449272" cy="55492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"/>
              </a:spcBef>
            </a:pPr>
            <a:r>
              <a:rPr lang="ru-RU" sz="3600" dirty="0" smtClean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Общие правила общения с людьми с инвалидностью </a:t>
            </a:r>
            <a:endParaRPr lang="ru-RU" sz="3600" dirty="0">
              <a:solidFill>
                <a:srgbClr val="40404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15680" y="933579"/>
            <a:ext cx="849694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Когда </a:t>
            </a:r>
            <a:r>
              <a:rPr lang="ru-RU" sz="2400" dirty="0" smtClean="0"/>
              <a:t>вы </a:t>
            </a:r>
            <a:r>
              <a:rPr lang="ru-RU" sz="2400" dirty="0"/>
              <a:t>встречаетесь с человеком, который плохо или совсем не видит, обязательно называйте себя и тех людей, которые пришли с </a:t>
            </a:r>
            <a:r>
              <a:rPr lang="ru-RU" sz="2400" dirty="0" smtClean="0"/>
              <a:t>вами</a:t>
            </a:r>
            <a:r>
              <a:rPr lang="ru-RU" sz="2400" dirty="0"/>
              <a:t>. Если у </a:t>
            </a:r>
            <a:r>
              <a:rPr lang="ru-RU" sz="2400" dirty="0" smtClean="0"/>
              <a:t>вас </a:t>
            </a:r>
            <a:r>
              <a:rPr lang="ru-RU" sz="2400" dirty="0"/>
              <a:t>общая беседа в группе, не забывайте пояснить, к кому в данный момент </a:t>
            </a:r>
            <a:r>
              <a:rPr lang="ru-RU" sz="2400" dirty="0" smtClean="0"/>
              <a:t>вы </a:t>
            </a:r>
            <a:r>
              <a:rPr lang="ru-RU" sz="2400" dirty="0"/>
              <a:t>обращаетесь </a:t>
            </a:r>
            <a:endParaRPr lang="ru-RU" sz="2400" dirty="0" smtClean="0"/>
          </a:p>
          <a:p>
            <a:r>
              <a:rPr lang="ru-RU" sz="2400" dirty="0" smtClean="0"/>
              <a:t>и называйте себя</a:t>
            </a:r>
            <a:r>
              <a:rPr lang="ru-RU" sz="2400" dirty="0"/>
              <a:t>.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5402">
            <a:off x="6631368" y="2788902"/>
            <a:ext cx="5368778" cy="3652529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3243701" y="3173379"/>
            <a:ext cx="34563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Обязательно </a:t>
            </a:r>
            <a:r>
              <a:rPr lang="ru-RU" sz="2400" dirty="0"/>
              <a:t>предупреждайте вслух, когда </a:t>
            </a:r>
            <a:r>
              <a:rPr lang="ru-RU" sz="2400" dirty="0" smtClean="0"/>
              <a:t>вы </a:t>
            </a:r>
            <a:r>
              <a:rPr lang="ru-RU" sz="2400" dirty="0"/>
              <a:t>отходите в сторону (</a:t>
            </a:r>
            <a:r>
              <a:rPr lang="ru-RU" sz="2400" dirty="0" smtClean="0"/>
              <a:t>даже </a:t>
            </a:r>
            <a:r>
              <a:rPr lang="ru-RU" sz="2400" dirty="0"/>
              <a:t>если отходите ненадолго). 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09" y="1047652"/>
            <a:ext cx="2376513" cy="3567514"/>
          </a:xfrm>
          <a:prstGeom prst="rect">
            <a:avLst/>
          </a:prstGeom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665" y="1052736"/>
            <a:ext cx="927100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294511" y="1097433"/>
            <a:ext cx="8130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/>
              <a:t>10</a:t>
            </a:r>
            <a:endParaRPr lang="ru-RU" sz="4400" b="1" dirty="0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228" y="1911573"/>
            <a:ext cx="1169987" cy="137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5468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89" y="1196753"/>
            <a:ext cx="2302484" cy="3456384"/>
          </a:xfrm>
          <a:prstGeom prst="rect">
            <a:avLst/>
          </a:prstGeom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558" y="1196752"/>
            <a:ext cx="927100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263352" y="188640"/>
            <a:ext cx="11449272" cy="55492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"/>
              </a:spcBef>
            </a:pPr>
            <a:r>
              <a:rPr lang="ru-RU" sz="3600" dirty="0" smtClean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Общие правила общения с людьми с инвалидностью </a:t>
            </a:r>
            <a:endParaRPr lang="ru-RU" sz="3600" dirty="0">
              <a:solidFill>
                <a:srgbClr val="40404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31704" y="1052736"/>
            <a:ext cx="7128791" cy="3770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600" dirty="0" smtClean="0"/>
              <a:t>Сопровождая слабовидящего, </a:t>
            </a:r>
            <a:r>
              <a:rPr lang="ru-RU" sz="2600" dirty="0"/>
              <a:t>направляйте человека аккуратно, не тащите его за </a:t>
            </a:r>
            <a:r>
              <a:rPr lang="ru-RU" sz="2600" dirty="0" smtClean="0"/>
              <a:t>собой. Чаще всего </a:t>
            </a:r>
            <a:r>
              <a:rPr lang="ru-RU" sz="2600" dirty="0"/>
              <a:t>достаточно поддержать незрячего под локоть и в среднем темпе двигаться к цели. </a:t>
            </a:r>
          </a:p>
          <a:p>
            <a:pPr>
              <a:spcAft>
                <a:spcPts val="600"/>
              </a:spcAft>
            </a:pPr>
            <a:r>
              <a:rPr lang="ru-RU" sz="2600" dirty="0" smtClean="0"/>
              <a:t>При </a:t>
            </a:r>
            <a:r>
              <a:rPr lang="ru-RU" sz="2600" dirty="0"/>
              <a:t>этом следует предупреждать его о препятствиях, стараясь четко определить их местоположение (например, </a:t>
            </a:r>
            <a:r>
              <a:rPr lang="ru-RU" sz="2600" dirty="0" smtClean="0"/>
              <a:t>«в </a:t>
            </a:r>
            <a:r>
              <a:rPr lang="ru-RU" sz="2600" dirty="0"/>
              <a:t>трех шагах прямо по движению будет </a:t>
            </a:r>
            <a:r>
              <a:rPr lang="ru-RU" sz="2600" dirty="0" smtClean="0"/>
              <a:t>порог».</a:t>
            </a:r>
            <a:endParaRPr lang="ru-RU" sz="2600" dirty="0"/>
          </a:p>
        </p:txBody>
      </p:sp>
      <p:sp>
        <p:nvSpPr>
          <p:cNvPr id="10" name="TextBox 9"/>
          <p:cNvSpPr txBox="1"/>
          <p:nvPr/>
        </p:nvSpPr>
        <p:spPr>
          <a:xfrm>
            <a:off x="2423591" y="1241449"/>
            <a:ext cx="8890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11</a:t>
            </a:r>
            <a:endParaRPr lang="ru-RU" sz="4400" b="1" dirty="0"/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233" y="2055589"/>
            <a:ext cx="1171250" cy="1373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6788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558" y="1196752"/>
            <a:ext cx="927100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263352" y="188640"/>
            <a:ext cx="11449272" cy="55492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"/>
              </a:spcBef>
            </a:pPr>
            <a:r>
              <a:rPr lang="ru-RU" sz="3600" dirty="0" smtClean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Общие правила общения с людьми с инвалидностью </a:t>
            </a:r>
            <a:endParaRPr lang="ru-RU" sz="3600" dirty="0">
              <a:solidFill>
                <a:srgbClr val="40404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31704" y="1052736"/>
            <a:ext cx="7128791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600" dirty="0" smtClean="0"/>
              <a:t>Предлагая </a:t>
            </a:r>
            <a:r>
              <a:rPr lang="ru-RU" sz="2600" dirty="0"/>
              <a:t>незрячему человеку сесть, не усаживайте его, а направьте руку на спинку стула или </a:t>
            </a:r>
            <a:r>
              <a:rPr lang="ru-RU" sz="2600" dirty="0" smtClean="0"/>
              <a:t>подлокотник.</a:t>
            </a:r>
            <a:endParaRPr lang="ru-RU" sz="26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89" y="1196753"/>
            <a:ext cx="2302484" cy="345638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423591" y="1241449"/>
            <a:ext cx="8890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12</a:t>
            </a:r>
            <a:endParaRPr lang="ru-RU" sz="4400" b="1" dirty="0"/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233" y="2055589"/>
            <a:ext cx="1171250" cy="1373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9554" y="3025905"/>
            <a:ext cx="927100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719392" y="3044279"/>
            <a:ext cx="8890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13</a:t>
            </a:r>
            <a:endParaRPr lang="ru-RU" sz="4400" b="1" dirty="0"/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48864">
            <a:off x="1971582" y="2710427"/>
            <a:ext cx="1344049" cy="1582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34688" y="3044279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600" dirty="0" smtClean="0"/>
              <a:t>Не</a:t>
            </a:r>
            <a:r>
              <a:rPr lang="ru-RU" dirty="0" smtClean="0"/>
              <a:t> </a:t>
            </a:r>
            <a:r>
              <a:rPr lang="ru-RU" sz="2600" dirty="0" smtClean="0"/>
              <a:t>пытайтесь </a:t>
            </a:r>
            <a:r>
              <a:rPr lang="ru-RU" sz="2600" dirty="0"/>
              <a:t>"заигрывать" с </a:t>
            </a:r>
            <a:r>
              <a:rPr lang="ru-RU" sz="2600" dirty="0" smtClean="0"/>
              <a:t>его собакой-поводырем</a:t>
            </a:r>
            <a:r>
              <a:rPr lang="ru-RU" sz="2600" dirty="0"/>
              <a:t>, не отвлекайте её; помните - специально обученная собака находится на ответственной службе, требующей постоянной концентрации </a:t>
            </a:r>
            <a:r>
              <a:rPr lang="ru-RU" sz="2600" dirty="0" smtClean="0"/>
              <a:t>внимания.</a:t>
            </a:r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1689133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558" y="1196752"/>
            <a:ext cx="927100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263352" y="188640"/>
            <a:ext cx="11449272" cy="55492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"/>
              </a:spcBef>
            </a:pPr>
            <a:r>
              <a:rPr lang="ru-RU" sz="3600" dirty="0" smtClean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Общие правила общения с людьми с инвалидностью </a:t>
            </a:r>
            <a:endParaRPr lang="ru-RU" sz="3600" dirty="0">
              <a:solidFill>
                <a:srgbClr val="40404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5720" y="1052736"/>
            <a:ext cx="6984775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600" dirty="0" smtClean="0"/>
              <a:t>Общаясь </a:t>
            </a:r>
            <a:r>
              <a:rPr lang="ru-RU" sz="2600" dirty="0"/>
              <a:t>с человеком, у которого плохой </a:t>
            </a:r>
            <a:r>
              <a:rPr lang="ru-RU" sz="2600" dirty="0" smtClean="0"/>
              <a:t>слух, смотрите ему </a:t>
            </a:r>
            <a:r>
              <a:rPr lang="ru-RU" sz="2600" dirty="0"/>
              <a:t>прямо в глаза и говорите </a:t>
            </a:r>
            <a:r>
              <a:rPr lang="ru-RU" sz="2600" dirty="0" smtClean="0"/>
              <a:t>четко. Хотя </a:t>
            </a:r>
            <a:r>
              <a:rPr lang="ru-RU" sz="2600" dirty="0"/>
              <a:t>имейте в виду, что не все люди, которые плохо слышат, могут читать по губам. </a:t>
            </a:r>
            <a:endParaRPr lang="ru-RU" sz="2600" dirty="0" smtClean="0"/>
          </a:p>
          <a:p>
            <a:pPr>
              <a:spcAft>
                <a:spcPts val="600"/>
              </a:spcAft>
            </a:pPr>
            <a:r>
              <a:rPr lang="ru-RU" sz="2600" dirty="0"/>
              <a:t>Разговаривая с теми, кто может читать по губам, расположитесь так, чтобы на вас падал свет и </a:t>
            </a:r>
            <a:r>
              <a:rPr lang="ru-RU" sz="2600" dirty="0" smtClean="0"/>
              <a:t>вас </a:t>
            </a:r>
            <a:r>
              <a:rPr lang="ru-RU" sz="2600" dirty="0"/>
              <a:t>было хорошо </a:t>
            </a:r>
            <a:r>
              <a:rPr lang="ru-RU" sz="2600" dirty="0" smtClean="0"/>
              <a:t>видно. Постарайтесь</a:t>
            </a:r>
            <a:r>
              <a:rPr lang="ru-RU" sz="2600" dirty="0"/>
              <a:t>, чтобы </a:t>
            </a:r>
            <a:r>
              <a:rPr lang="ru-RU" sz="2600" dirty="0" smtClean="0"/>
              <a:t>вам </a:t>
            </a:r>
            <a:r>
              <a:rPr lang="ru-RU" sz="2600" dirty="0"/>
              <a:t>ничего не мешало и ничто не заслоняло </a:t>
            </a:r>
            <a:r>
              <a:rPr lang="ru-RU" sz="2600" dirty="0" smtClean="0"/>
              <a:t>вас</a:t>
            </a:r>
            <a:r>
              <a:rPr lang="ru-RU" sz="2600" dirty="0"/>
              <a:t>.</a:t>
            </a:r>
          </a:p>
          <a:p>
            <a:pPr>
              <a:spcAft>
                <a:spcPts val="600"/>
              </a:spcAft>
            </a:pPr>
            <a:endParaRPr lang="ru-RU" sz="2600" dirty="0"/>
          </a:p>
        </p:txBody>
      </p:sp>
      <p:sp>
        <p:nvSpPr>
          <p:cNvPr id="10" name="TextBox 9"/>
          <p:cNvSpPr txBox="1"/>
          <p:nvPr/>
        </p:nvSpPr>
        <p:spPr>
          <a:xfrm>
            <a:off x="2402950" y="1241449"/>
            <a:ext cx="8890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14</a:t>
            </a:r>
            <a:endParaRPr lang="ru-RU" sz="44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8" y="188640"/>
            <a:ext cx="2422758" cy="4797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678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263352" y="188640"/>
            <a:ext cx="11449272" cy="55492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"/>
              </a:spcBef>
            </a:pPr>
            <a:r>
              <a:rPr lang="ru-RU" sz="3600" dirty="0" smtClean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Общие правила общения с людьми с инвалидностью </a:t>
            </a:r>
            <a:endParaRPr lang="ru-RU" sz="3600" dirty="0">
              <a:solidFill>
                <a:srgbClr val="40404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19736" y="1052736"/>
            <a:ext cx="7560840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400" dirty="0"/>
              <a:t>Чтобы привлечь внимание человека, который плохо слышит, помашите ему рукой или </a:t>
            </a:r>
            <a:r>
              <a:rPr lang="ru-RU" sz="2400" dirty="0" smtClean="0"/>
              <a:t>слегка похлопайте </a:t>
            </a:r>
            <a:r>
              <a:rPr lang="ru-RU" sz="2400" dirty="0"/>
              <a:t>по плечу. </a:t>
            </a:r>
            <a:endParaRPr lang="ru-RU" sz="2400" dirty="0" smtClean="0"/>
          </a:p>
          <a:p>
            <a:pPr>
              <a:spcAft>
                <a:spcPts val="600"/>
              </a:spcAft>
            </a:pPr>
            <a:r>
              <a:rPr lang="ru-RU" sz="2400" dirty="0"/>
              <a:t>Говорите ясно и ровно. Не нужно излишне подчеркивать что-то или сильно повышать голос (кричать</a:t>
            </a:r>
            <a:r>
              <a:rPr lang="ru-RU" sz="2400" dirty="0" smtClean="0"/>
              <a:t>).</a:t>
            </a:r>
            <a:endParaRPr lang="ru-RU" sz="2400" dirty="0"/>
          </a:p>
          <a:p>
            <a:pPr>
              <a:spcAft>
                <a:spcPts val="600"/>
              </a:spcAft>
            </a:pPr>
            <a:r>
              <a:rPr lang="ru-RU" sz="2400" dirty="0"/>
              <a:t>Убедитесь, что вас </a:t>
            </a:r>
            <a:r>
              <a:rPr lang="ru-RU" sz="2400" dirty="0" smtClean="0"/>
              <a:t>понимают. Если </a:t>
            </a:r>
            <a:r>
              <a:rPr lang="ru-RU" sz="2400" dirty="0"/>
              <a:t>сомневаетесь - вежливо спросите об этом</a:t>
            </a:r>
            <a:r>
              <a:rPr lang="ru-RU" sz="2400" dirty="0" smtClean="0"/>
              <a:t>.</a:t>
            </a:r>
          </a:p>
          <a:p>
            <a:pPr>
              <a:spcAft>
                <a:spcPts val="600"/>
              </a:spcAft>
            </a:pPr>
            <a:r>
              <a:rPr lang="ru-RU" sz="2400" dirty="0"/>
              <a:t>Сложную информацию лучше записать (продублировать), особенно если это цифровые данные</a:t>
            </a:r>
            <a:r>
              <a:rPr lang="ru-RU" sz="2400" dirty="0" smtClean="0"/>
              <a:t>.</a:t>
            </a:r>
            <a:endParaRPr lang="ru-RU" sz="2400" dirty="0"/>
          </a:p>
          <a:p>
            <a:pPr>
              <a:spcAft>
                <a:spcPts val="600"/>
              </a:spcAft>
            </a:pPr>
            <a:endParaRPr lang="ru-RU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616" y="1196752"/>
            <a:ext cx="927100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639616" y="1234719"/>
            <a:ext cx="9271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15</a:t>
            </a:r>
            <a:endParaRPr lang="ru-RU" sz="4400" b="1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0"/>
            <a:ext cx="2450983" cy="485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1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263352" y="188640"/>
            <a:ext cx="11018440" cy="55492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"/>
              </a:spcBef>
            </a:pPr>
            <a:r>
              <a:rPr lang="ru-RU" sz="3600" dirty="0" smtClean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Общие </a:t>
            </a:r>
            <a:r>
              <a:rPr lang="ru-RU" sz="3600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рекомендации </a:t>
            </a:r>
            <a:r>
              <a:rPr lang="ru-RU" sz="3600" dirty="0" smtClean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организации мероприятий</a:t>
            </a:r>
            <a:endParaRPr lang="ru-RU" sz="3600" dirty="0">
              <a:solidFill>
                <a:srgbClr val="40404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591944" y="899096"/>
            <a:ext cx="5544616" cy="450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1600" dirty="0" smtClean="0"/>
              <a:t>•  Всегда </a:t>
            </a:r>
            <a:r>
              <a:rPr lang="ru-RU" sz="1600" dirty="0"/>
              <a:t>лично убеждайтесь в доступности мест, где </a:t>
            </a:r>
            <a:r>
              <a:rPr lang="ru-RU" sz="1600" dirty="0" smtClean="0"/>
              <a:t>запланированы мероприятия;</a:t>
            </a:r>
            <a:endParaRPr lang="ru-RU" sz="1600" dirty="0"/>
          </a:p>
          <a:p>
            <a:pPr algn="just">
              <a:spcAft>
                <a:spcPts val="600"/>
              </a:spcAft>
            </a:pPr>
            <a:r>
              <a:rPr lang="ru-RU" sz="1600" dirty="0"/>
              <a:t>•  з</a:t>
            </a:r>
            <a:r>
              <a:rPr lang="ru-RU" sz="1600" dirty="0" smtClean="0"/>
              <a:t>аранее </a:t>
            </a:r>
            <a:r>
              <a:rPr lang="ru-RU" sz="1600" dirty="0"/>
              <a:t>поинтересуйтесь, какие могут возникнуть проблемы или барьеры, и как их можно устранить;</a:t>
            </a:r>
          </a:p>
          <a:p>
            <a:pPr algn="just"/>
            <a:r>
              <a:rPr lang="ru-RU" sz="1600" dirty="0"/>
              <a:t>• </a:t>
            </a:r>
            <a:r>
              <a:rPr lang="ru-RU" sz="1600" dirty="0" smtClean="0"/>
              <a:t>если </a:t>
            </a:r>
            <a:r>
              <a:rPr lang="ru-RU" sz="1600" dirty="0"/>
              <a:t>существуют архитектурные препятствия, предупредите о них, чтобы человек заранее имел возможность принимать решения. </a:t>
            </a:r>
            <a:endParaRPr lang="ru-RU" sz="1600" dirty="0" smtClean="0"/>
          </a:p>
          <a:p>
            <a:pPr algn="just">
              <a:spcAft>
                <a:spcPts val="600"/>
              </a:spcAft>
            </a:pPr>
            <a:r>
              <a:rPr lang="ru-RU" sz="1600" dirty="0" smtClean="0"/>
              <a:t>Например</a:t>
            </a:r>
            <a:r>
              <a:rPr lang="ru-RU" sz="1600" dirty="0"/>
              <a:t>, есть люди, пользующиеся инвалидной коляской, которые при этом не утратили способности ходить и могут передвигаться с помощью костылей, трости и т.п. Коляски они используют для того, чтобы экономить силы и быстрее передвигаться в местах, где это им доступно;</a:t>
            </a:r>
          </a:p>
          <a:p>
            <a:pPr algn="just">
              <a:spcAft>
                <a:spcPts val="600"/>
              </a:spcAft>
            </a:pPr>
            <a:r>
              <a:rPr lang="ru-RU" sz="1600" dirty="0"/>
              <a:t>•  </a:t>
            </a:r>
            <a:r>
              <a:rPr lang="ru-RU" sz="1600" dirty="0" smtClean="0"/>
              <a:t>не </a:t>
            </a:r>
            <a:r>
              <a:rPr lang="ru-RU" sz="1600" dirty="0"/>
              <a:t>смущайтесь, если из-за недостатка опыта вы случайно допустили оплошность, </a:t>
            </a:r>
            <a:r>
              <a:rPr lang="ru-RU" sz="1600" dirty="0" smtClean="0"/>
              <a:t>не </a:t>
            </a:r>
            <a:r>
              <a:rPr lang="ru-RU" sz="1600" dirty="0"/>
              <a:t>акцентируйте на ней </a:t>
            </a:r>
            <a:r>
              <a:rPr lang="ru-RU" sz="1600" dirty="0" smtClean="0"/>
              <a:t>внимание. </a:t>
            </a:r>
            <a:r>
              <a:rPr lang="ru-RU" sz="1600" smtClean="0"/>
              <a:t>Однако</a:t>
            </a:r>
            <a:r>
              <a:rPr lang="ru-RU" sz="1600" dirty="0"/>
              <a:t>, </a:t>
            </a:r>
            <a:r>
              <a:rPr lang="ru-RU" sz="1600" dirty="0" smtClean="0"/>
              <a:t>старайтесь не </a:t>
            </a:r>
            <a:r>
              <a:rPr lang="ru-RU" sz="1600" dirty="0"/>
              <a:t>допускать повторения ситуации</a:t>
            </a:r>
            <a:r>
              <a:rPr lang="ru-RU" sz="1600" dirty="0" smtClean="0"/>
              <a:t>.</a:t>
            </a:r>
            <a:endParaRPr lang="ru-RU" sz="3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944" y="1340768"/>
            <a:ext cx="4916083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266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82936" y="188640"/>
            <a:ext cx="11018440" cy="64807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"/>
              </a:spcBef>
            </a:pPr>
            <a:r>
              <a:rPr lang="ru-RU" sz="3600" dirty="0" smtClean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Язык общения с инвалидами</a:t>
            </a:r>
            <a:endParaRPr lang="ru-RU" sz="3600" dirty="0">
              <a:solidFill>
                <a:srgbClr val="40404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2936" y="836712"/>
            <a:ext cx="110184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/>
              <a:t>Отношение к инвалидам и инвалидности влияет и на язык общения. </a:t>
            </a:r>
            <a:r>
              <a:rPr lang="ru-RU" sz="1600" dirty="0" smtClean="0"/>
              <a:t>Медицинская </a:t>
            </a:r>
            <a:r>
              <a:rPr lang="ru-RU" sz="1600" dirty="0"/>
              <a:t>модель использует для характеристики человека с инвалидностью слова с негативным оттенком, в то время как социальная модель требует корректности языка. </a:t>
            </a:r>
            <a:endParaRPr lang="ru-RU" sz="1600" dirty="0" smtClean="0"/>
          </a:p>
        </p:txBody>
      </p:sp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8099445"/>
              </p:ext>
            </p:extLst>
          </p:nvPr>
        </p:nvGraphicFramePr>
        <p:xfrm>
          <a:off x="1054100" y="1697038"/>
          <a:ext cx="9161463" cy="4160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6" name="Документ" r:id="rId3" imgW="9375527" imgH="4262189" progId="Word.Document.12">
                  <p:embed/>
                </p:oleObj>
              </mc:Choice>
              <mc:Fallback>
                <p:oleObj name="Документ" r:id="rId3" imgW="9375527" imgH="426218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54100" y="1697038"/>
                        <a:ext cx="9161463" cy="4160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20481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7488" y="2852936"/>
            <a:ext cx="9180512" cy="2450584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dirty="0" smtClean="0"/>
              <a:t>(Логотип УППЧ)</a:t>
            </a:r>
          </a:p>
          <a:p>
            <a:pPr marL="0" indent="0">
              <a:buNone/>
            </a:pPr>
            <a:r>
              <a:rPr lang="ru-RU" smtClean="0"/>
              <a:t>              Аппарат </a:t>
            </a:r>
            <a:r>
              <a:rPr lang="ru-RU" dirty="0" smtClean="0"/>
              <a:t>Уполномоченного по правам человека в Пермском крае</a:t>
            </a:r>
          </a:p>
          <a:p>
            <a:pPr marL="0" indent="0" algn="ctr">
              <a:buNone/>
            </a:pPr>
            <a:r>
              <a:rPr lang="ru-RU" dirty="0" smtClean="0"/>
              <a:t>(Логотип ПКО ВОИ – Верю в себя!)</a:t>
            </a:r>
          </a:p>
          <a:p>
            <a:pPr marL="0" indent="0" algn="ctr">
              <a:buNone/>
            </a:pPr>
            <a:r>
              <a:rPr lang="ru-RU" dirty="0"/>
              <a:t>Пермская краевая организация  Общероссийской общественной организации «Всероссийское  общество инвалидов» </a:t>
            </a: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2019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3709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82936" y="188640"/>
            <a:ext cx="11018440" cy="64807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"/>
              </a:spcBef>
            </a:pPr>
            <a:r>
              <a:rPr lang="ru-RU" sz="3600" dirty="0" smtClean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Язык общения с инвалидами</a:t>
            </a:r>
            <a:endParaRPr lang="ru-RU" sz="3600" dirty="0">
              <a:solidFill>
                <a:srgbClr val="40404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3442032"/>
              </p:ext>
            </p:extLst>
          </p:nvPr>
        </p:nvGraphicFramePr>
        <p:xfrm>
          <a:off x="1343025" y="981075"/>
          <a:ext cx="9423400" cy="440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5" name="Документ" r:id="rId3" imgW="9399642" imgH="4397577" progId="Word.Document.12">
                  <p:embed/>
                </p:oleObj>
              </mc:Choice>
              <mc:Fallback>
                <p:oleObj name="Документ" r:id="rId3" imgW="9399642" imgH="439757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43025" y="981075"/>
                        <a:ext cx="9423400" cy="4406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03258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82936" y="188640"/>
            <a:ext cx="11018440" cy="64807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"/>
              </a:spcBef>
            </a:pPr>
            <a:r>
              <a:rPr lang="ru-RU" sz="3600" dirty="0" smtClean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Язык общения с инвалидами</a:t>
            </a:r>
            <a:endParaRPr lang="ru-RU" sz="3600" dirty="0">
              <a:solidFill>
                <a:srgbClr val="40404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5994" y="980728"/>
            <a:ext cx="592908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Мы должны создавать новую культуру общения с </a:t>
            </a:r>
            <a:r>
              <a:rPr lang="ru-RU" sz="2400" dirty="0" smtClean="0"/>
              <a:t>инвалидами без использования негативной лексики </a:t>
            </a:r>
            <a:r>
              <a:rPr lang="ru-RU" sz="2400" dirty="0"/>
              <a:t>и </a:t>
            </a:r>
            <a:r>
              <a:rPr lang="ru-RU" sz="2400" dirty="0" smtClean="0"/>
              <a:t>некорректных выражений.</a:t>
            </a:r>
          </a:p>
          <a:p>
            <a:r>
              <a:rPr lang="ru-RU" sz="2400" dirty="0"/>
              <a:t>Нужно всегда помнить, что инвалид, прежде </a:t>
            </a:r>
            <a:r>
              <a:rPr lang="ru-RU" sz="2400" dirty="0" smtClean="0"/>
              <a:t>всего </a:t>
            </a:r>
            <a:r>
              <a:rPr lang="ru-RU" sz="2400" dirty="0"/>
              <a:t>человек. И общаться с ним необходимо как с любым другим человеком.</a:t>
            </a:r>
          </a:p>
          <a:p>
            <a:r>
              <a:rPr lang="ru-RU" sz="2400" dirty="0"/>
              <a:t>Но </a:t>
            </a:r>
            <a:r>
              <a:rPr lang="ru-RU" sz="2400" dirty="0" smtClean="0"/>
              <a:t>есть </a:t>
            </a:r>
            <a:r>
              <a:rPr lang="ru-RU" sz="2400" dirty="0"/>
              <a:t>некоторые особенности в общении, связанные с видами инвалидности. </a:t>
            </a:r>
          </a:p>
          <a:p>
            <a:endParaRPr lang="ru-RU" sz="2400" dirty="0"/>
          </a:p>
          <a:p>
            <a:endParaRPr lang="ru-RU" sz="2400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7812" y="1112319"/>
            <a:ext cx="5407841" cy="4630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585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263352" y="188640"/>
            <a:ext cx="11449272" cy="55492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"/>
              </a:spcBef>
            </a:pPr>
            <a:r>
              <a:rPr lang="ru-RU" sz="3600" dirty="0" smtClean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Общие правила общения с людьми с инвалидностью</a:t>
            </a:r>
            <a:r>
              <a:rPr lang="ru-RU" sz="3600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87688" y="1247259"/>
            <a:ext cx="777686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Когда вы разговариваете с человеком с </a:t>
            </a:r>
            <a:r>
              <a:rPr lang="ru-RU" sz="3200" dirty="0" smtClean="0"/>
              <a:t>инвалидностью, обращайтесь непосредственно </a:t>
            </a:r>
            <a:r>
              <a:rPr lang="ru-RU" sz="3200" dirty="0"/>
              <a:t>к нему, а не к его сопровождающему или </a:t>
            </a:r>
            <a:r>
              <a:rPr lang="ru-RU" sz="3200" dirty="0" err="1"/>
              <a:t>сурдопереводчику</a:t>
            </a:r>
            <a:r>
              <a:rPr lang="ru-RU" sz="3200" dirty="0"/>
              <a:t>, </a:t>
            </a:r>
            <a:r>
              <a:rPr lang="ru-RU" sz="3200" dirty="0" smtClean="0"/>
              <a:t>которые </a:t>
            </a:r>
            <a:r>
              <a:rPr lang="ru-RU" sz="3200" dirty="0"/>
              <a:t>присутствуют при разговоре. </a:t>
            </a:r>
            <a:endParaRPr lang="ru-RU" sz="3200" dirty="0" smtClean="0"/>
          </a:p>
          <a:p>
            <a:endParaRPr lang="ru-RU" sz="2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1461294"/>
            <a:ext cx="2088232" cy="27144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48067" y="1461294"/>
            <a:ext cx="7126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</a:t>
            </a:r>
            <a:r>
              <a:rPr lang="ru-RU" sz="4800" b="1" dirty="0" smtClean="0"/>
              <a:t>1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1375568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263352" y="188640"/>
            <a:ext cx="11449272" cy="55492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"/>
              </a:spcBef>
            </a:pPr>
            <a:r>
              <a:rPr lang="ru-RU" sz="3600" dirty="0" smtClean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Общие правила общения с людьми с инвалидностью </a:t>
            </a:r>
            <a:endParaRPr lang="ru-RU" sz="3600" dirty="0">
              <a:solidFill>
                <a:srgbClr val="40404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87688" y="1247259"/>
            <a:ext cx="6480720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Не говорите о </a:t>
            </a:r>
            <a:r>
              <a:rPr lang="ru-RU" sz="3200" dirty="0" smtClean="0"/>
              <a:t>присутствующем </a:t>
            </a:r>
            <a:r>
              <a:rPr lang="ru-RU" sz="3200" dirty="0"/>
              <a:t>человеке с инвалидностью в третьем лице, обращаясь к его </a:t>
            </a:r>
            <a:r>
              <a:rPr lang="ru-RU" sz="3200" dirty="0" smtClean="0"/>
              <a:t>сопровождающим.</a:t>
            </a:r>
          </a:p>
          <a:p>
            <a:r>
              <a:rPr lang="ru-RU" sz="3200" dirty="0" smtClean="0"/>
              <a:t>Ваши </a:t>
            </a:r>
            <a:r>
              <a:rPr lang="ru-RU" sz="3200" dirty="0"/>
              <a:t>вопросы  </a:t>
            </a:r>
            <a:r>
              <a:rPr lang="ru-RU" sz="3200" dirty="0" smtClean="0"/>
              <a:t>и </a:t>
            </a:r>
            <a:r>
              <a:rPr lang="ru-RU" sz="3200" dirty="0"/>
              <a:t>предложения адресуйте непосредственно этому человеку. </a:t>
            </a:r>
          </a:p>
          <a:p>
            <a:endParaRPr lang="ru-RU" sz="2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1461294"/>
            <a:ext cx="2088232" cy="27144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48067" y="1461294"/>
            <a:ext cx="7126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</a:t>
            </a:r>
            <a:r>
              <a:rPr lang="ru-RU" sz="4800" b="1" dirty="0" smtClean="0"/>
              <a:t>2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3689479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263352" y="188640"/>
            <a:ext cx="11449272" cy="55492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"/>
              </a:spcBef>
            </a:pPr>
            <a:r>
              <a:rPr lang="ru-RU" sz="3600" dirty="0" smtClean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Общие правила общения с людьми с инвалидностью </a:t>
            </a:r>
            <a:endParaRPr lang="ru-RU" sz="3600" dirty="0">
              <a:solidFill>
                <a:srgbClr val="40404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87688" y="1247259"/>
            <a:ext cx="6480720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Когда </a:t>
            </a:r>
            <a:r>
              <a:rPr lang="ru-RU" sz="3200" dirty="0" smtClean="0"/>
              <a:t>вас </a:t>
            </a:r>
            <a:r>
              <a:rPr lang="ru-RU" sz="3200" dirty="0"/>
              <a:t>знакомят с человеком с инвалидностью, вполне естественно пожать ему </a:t>
            </a:r>
            <a:r>
              <a:rPr lang="ru-RU" sz="3200" dirty="0" smtClean="0"/>
              <a:t>руку. Даже </a:t>
            </a:r>
            <a:r>
              <a:rPr lang="ru-RU" sz="3200" dirty="0"/>
              <a:t>те, кому трудно двигать рукой, или </a:t>
            </a:r>
            <a:r>
              <a:rPr lang="ru-RU" sz="3200" dirty="0" smtClean="0"/>
              <a:t>те, кто </a:t>
            </a:r>
            <a:r>
              <a:rPr lang="ru-RU" sz="3200" dirty="0"/>
              <a:t>пользуется протезом, </a:t>
            </a:r>
            <a:r>
              <a:rPr lang="ru-RU" sz="3200" dirty="0" smtClean="0"/>
              <a:t>могут </a:t>
            </a:r>
            <a:r>
              <a:rPr lang="ru-RU" sz="3200" dirty="0"/>
              <a:t>ответить рукопожатием.</a:t>
            </a:r>
          </a:p>
          <a:p>
            <a:endParaRPr lang="ru-RU" sz="2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1461294"/>
            <a:ext cx="2088232" cy="27144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48067" y="1461294"/>
            <a:ext cx="7126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</a:t>
            </a:r>
            <a:r>
              <a:rPr lang="ru-RU" sz="4800" b="1" dirty="0" smtClean="0"/>
              <a:t>3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32016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263352" y="188640"/>
            <a:ext cx="11449272" cy="55492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"/>
              </a:spcBef>
            </a:pPr>
            <a:r>
              <a:rPr lang="ru-RU" sz="3600" dirty="0" smtClean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Общие правила общения с людьми с инвалидностью</a:t>
            </a:r>
            <a:endParaRPr lang="ru-RU" sz="3600" dirty="0">
              <a:solidFill>
                <a:srgbClr val="40404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1213301"/>
            <a:ext cx="4540195" cy="374740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303912" y="980728"/>
            <a:ext cx="5832648" cy="4201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Если </a:t>
            </a:r>
            <a:r>
              <a:rPr lang="ru-RU" sz="2000" dirty="0" smtClean="0"/>
              <a:t>вы намерены помочь: </a:t>
            </a:r>
            <a:endParaRPr lang="ru-RU" sz="2000" dirty="0"/>
          </a:p>
          <a:p>
            <a:r>
              <a:rPr lang="ru-RU" sz="2000" dirty="0"/>
              <a:t>1) спросите, нужна ли </a:t>
            </a:r>
            <a:r>
              <a:rPr lang="ru-RU" sz="2000" dirty="0" smtClean="0"/>
              <a:t>помощь и ждите ответа; </a:t>
            </a:r>
            <a:endParaRPr lang="ru-RU" sz="2000" dirty="0"/>
          </a:p>
          <a:p>
            <a:r>
              <a:rPr lang="ru-RU" sz="2000" dirty="0"/>
              <a:t>2) затем </a:t>
            </a:r>
            <a:r>
              <a:rPr lang="ru-RU" sz="2000" dirty="0" smtClean="0"/>
              <a:t>спросите, </a:t>
            </a:r>
            <a:r>
              <a:rPr lang="ru-RU" sz="2000" dirty="0"/>
              <a:t>что и как делать; </a:t>
            </a:r>
          </a:p>
          <a:p>
            <a:r>
              <a:rPr lang="ru-RU" sz="2000" dirty="0"/>
              <a:t>3) только после этого действуйте. </a:t>
            </a:r>
          </a:p>
          <a:p>
            <a:endParaRPr lang="ru-RU" sz="1600" dirty="0" smtClean="0"/>
          </a:p>
          <a:p>
            <a:r>
              <a:rPr lang="ru-RU" sz="2000" dirty="0" smtClean="0"/>
              <a:t>Если вы </a:t>
            </a:r>
            <a:r>
              <a:rPr lang="ru-RU" sz="2000" dirty="0"/>
              <a:t>не поняли, не </a:t>
            </a:r>
            <a:r>
              <a:rPr lang="ru-RU" sz="2000" dirty="0" smtClean="0"/>
              <a:t>стесняйтесь,  </a:t>
            </a:r>
            <a:r>
              <a:rPr lang="ru-RU" sz="2000" dirty="0"/>
              <a:t>переспросите. </a:t>
            </a:r>
          </a:p>
          <a:p>
            <a:r>
              <a:rPr lang="ru-RU" sz="2000" dirty="0"/>
              <a:t>Не кидайтесь на помощь, если </a:t>
            </a:r>
            <a:r>
              <a:rPr lang="ru-RU" sz="2000" dirty="0" smtClean="0"/>
              <a:t>вас </a:t>
            </a:r>
            <a:r>
              <a:rPr lang="ru-RU" sz="2000" dirty="0"/>
              <a:t>об этом еще не </a:t>
            </a:r>
            <a:r>
              <a:rPr lang="ru-RU" sz="2000" dirty="0" smtClean="0"/>
              <a:t>попросили</a:t>
            </a:r>
            <a:r>
              <a:rPr lang="ru-RU" sz="2000" dirty="0"/>
              <a:t>! </a:t>
            </a:r>
            <a:endParaRPr lang="ru-RU" sz="2000" dirty="0" smtClean="0"/>
          </a:p>
          <a:p>
            <a:endParaRPr lang="ru-RU" sz="2000" dirty="0"/>
          </a:p>
          <a:p>
            <a:r>
              <a:rPr lang="ru-RU" sz="2000" dirty="0"/>
              <a:t>Сначала узнайте, как именно </a:t>
            </a:r>
            <a:r>
              <a:rPr lang="ru-RU" sz="2000" dirty="0" smtClean="0"/>
              <a:t>вы </a:t>
            </a:r>
            <a:r>
              <a:rPr lang="ru-RU" sz="2000" dirty="0"/>
              <a:t>должны действовать,  прежде чем неумело суетиться вокруг человека. </a:t>
            </a:r>
          </a:p>
          <a:p>
            <a:endParaRPr lang="ru-RU" sz="1100" dirty="0"/>
          </a:p>
        </p:txBody>
      </p:sp>
      <p:sp>
        <p:nvSpPr>
          <p:cNvPr id="6" name="TextBox 5"/>
          <p:cNvSpPr txBox="1"/>
          <p:nvPr/>
        </p:nvSpPr>
        <p:spPr>
          <a:xfrm>
            <a:off x="3883292" y="1213301"/>
            <a:ext cx="988572" cy="830997"/>
          </a:xfrm>
          <a:prstGeom prst="rect">
            <a:avLst/>
          </a:prstGeom>
          <a:noFill/>
          <a:ln>
            <a:solidFill>
              <a:schemeClr val="tx2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    </a:t>
            </a:r>
            <a:r>
              <a:rPr lang="ru-RU" sz="4800" b="1" dirty="0" smtClean="0"/>
              <a:t>4</a:t>
            </a:r>
            <a:endParaRPr lang="ru-RU" sz="4800" b="1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3883292" y="1988840"/>
            <a:ext cx="0" cy="792088"/>
          </a:xfrm>
          <a:prstGeom prst="line">
            <a:avLst/>
          </a:prstGeom>
          <a:ln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2550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8368" y="6316379"/>
            <a:ext cx="12985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7415" y="6312351"/>
            <a:ext cx="12985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263352" y="188640"/>
            <a:ext cx="11449272" cy="55492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"/>
              </a:spcBef>
            </a:pPr>
            <a:r>
              <a:rPr lang="ru-RU" sz="3600" dirty="0" smtClean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Общие правила общения с людьми с инвалидностью </a:t>
            </a:r>
            <a:endParaRPr lang="ru-RU" sz="3600" dirty="0">
              <a:solidFill>
                <a:srgbClr val="40404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696" y="1052736"/>
            <a:ext cx="3207894" cy="264774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431704" y="925066"/>
            <a:ext cx="8280920" cy="1369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Опираться или </a:t>
            </a:r>
            <a:r>
              <a:rPr lang="ru-RU" sz="2400" dirty="0" smtClean="0"/>
              <a:t>висеть на </a:t>
            </a:r>
            <a:r>
              <a:rPr lang="ru-RU" sz="2400" dirty="0"/>
              <a:t>чьей-то инвалидной коляске  –  это тоже самое, что </a:t>
            </a:r>
            <a:r>
              <a:rPr lang="ru-RU" sz="2400" dirty="0" err="1" smtClean="0"/>
              <a:t>опиреться</a:t>
            </a:r>
            <a:r>
              <a:rPr lang="ru-RU" sz="2400" dirty="0" smtClean="0"/>
              <a:t> </a:t>
            </a:r>
            <a:r>
              <a:rPr lang="ru-RU" sz="2400" dirty="0"/>
              <a:t>или повиснуть на ее обладателе. </a:t>
            </a:r>
          </a:p>
          <a:p>
            <a:endParaRPr lang="ru-RU" sz="1100" dirty="0"/>
          </a:p>
        </p:txBody>
      </p:sp>
      <p:sp>
        <p:nvSpPr>
          <p:cNvPr id="6" name="TextBox 5"/>
          <p:cNvSpPr txBox="1"/>
          <p:nvPr/>
        </p:nvSpPr>
        <p:spPr>
          <a:xfrm>
            <a:off x="2351584" y="925066"/>
            <a:ext cx="936104" cy="830997"/>
          </a:xfrm>
          <a:prstGeom prst="rect">
            <a:avLst/>
          </a:prstGeom>
          <a:noFill/>
          <a:ln>
            <a:solidFill>
              <a:schemeClr val="tx2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   </a:t>
            </a:r>
            <a:r>
              <a:rPr lang="ru-RU" sz="4800" b="1" dirty="0" smtClean="0"/>
              <a:t>5</a:t>
            </a:r>
            <a:endParaRPr lang="ru-RU" sz="4800" b="1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351584" y="1371255"/>
            <a:ext cx="0" cy="792088"/>
          </a:xfrm>
          <a:prstGeom prst="line">
            <a:avLst/>
          </a:prstGeom>
          <a:ln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4"/>
          <a:stretch/>
        </p:blipFill>
        <p:spPr>
          <a:xfrm rot="402145">
            <a:off x="6514025" y="2393104"/>
            <a:ext cx="5440239" cy="3974143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279576" y="3573016"/>
            <a:ext cx="3600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Инвалидная коляска  или трость  –  это часть неприкасаемого </a:t>
            </a:r>
            <a:r>
              <a:rPr lang="ru-RU" sz="2400" dirty="0" smtClean="0"/>
              <a:t>личного пространства </a:t>
            </a:r>
            <a:r>
              <a:rPr lang="ru-RU" sz="2400" dirty="0"/>
              <a:t>человека, который </a:t>
            </a:r>
            <a:r>
              <a:rPr lang="ru-RU" sz="2400" dirty="0" smtClean="0"/>
              <a:t>использует эти средства.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72414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103896101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hildrenFriends_16x9_TP103896100" id="{5BC9014A-E680-4FF1-919A-F7F2C69FAA43}" vid="{DDBB3E06-5751-4A11-9985-9F8449818303}"/>
    </a:ext>
  </a:extLst>
</a:theme>
</file>

<file path=ppt/theme/theme2.xml><?xml version="1.0" encoding="utf-8"?>
<a:theme xmlns:a="http://schemas.openxmlformats.org/drawingml/2006/main" name="Office Them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BA8AACB3-7C2F-4C41-87DA-F69B5E3DE38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TS103896101</Template>
  <TotalTime>0</TotalTime>
  <Words>1039</Words>
  <Application>Microsoft Office PowerPoint</Application>
  <PresentationFormat>Произвольный</PresentationFormat>
  <Paragraphs>89</Paragraphs>
  <Slides>20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2" baseType="lpstr">
      <vt:lpstr>TS103896101</vt:lpstr>
      <vt:lpstr>Документ</vt:lpstr>
      <vt:lpstr>Культура общения  с людьми с инвалидностью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2013-08-18T11:37:26Z</dcterms:created>
  <dcterms:modified xsi:type="dcterms:W3CDTF">2020-02-21T05:11:43Z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TC038961019991</vt:lpwstr>
  </property>
</Properties>
</file>