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8"/>
  </p:notesMasterIdLst>
  <p:sldIdLst>
    <p:sldId id="256" r:id="rId2"/>
    <p:sldId id="363" r:id="rId3"/>
    <p:sldId id="356" r:id="rId4"/>
    <p:sldId id="365" r:id="rId5"/>
    <p:sldId id="362" r:id="rId6"/>
    <p:sldId id="358" r:id="rId7"/>
    <p:sldId id="369" r:id="rId8"/>
    <p:sldId id="351" r:id="rId9"/>
    <p:sldId id="349" r:id="rId10"/>
    <p:sldId id="357" r:id="rId11"/>
    <p:sldId id="353" r:id="rId12"/>
    <p:sldId id="352" r:id="rId13"/>
    <p:sldId id="359" r:id="rId14"/>
    <p:sldId id="367" r:id="rId15"/>
    <p:sldId id="370" r:id="rId16"/>
    <p:sldId id="368" r:id="rId1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749" autoAdjust="0"/>
  </p:normalViewPr>
  <p:slideViewPr>
    <p:cSldViewPr>
      <p:cViewPr varScale="1">
        <p:scale>
          <a:sx n="70" d="100"/>
          <a:sy n="70" d="100"/>
        </p:scale>
        <p:origin x="140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5817313376368488E-2"/>
          <c:y val="5.2037574250587089E-2"/>
          <c:w val="0.91853987846113838"/>
          <c:h val="0.6378399410599989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p3d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p3d/>
            </c:spPr>
          </c:dPt>
          <c:dLbls>
            <c:spPr>
              <a:noFill/>
              <a:ln>
                <a:noFill/>
              </a:ln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1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Пределы возрастной нормы</c:v>
                </c:pt>
                <c:pt idx="1">
                  <c:v>Группа риска</c:v>
                </c:pt>
                <c:pt idx="2">
                  <c:v>Задержка психомоторного развития</c:v>
                </c:pt>
                <c:pt idx="3">
                  <c:v>Задержка социально-эмоционального развития</c:v>
                </c:pt>
                <c:pt idx="4">
                  <c:v>Выраженные проблемы в развитии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0.14199999999999999</c:v>
                </c:pt>
                <c:pt idx="1">
                  <c:v>0.20799999999999999</c:v>
                </c:pt>
                <c:pt idx="2">
                  <c:v>0.312</c:v>
                </c:pt>
                <c:pt idx="3">
                  <c:v>8.3000000000000004E-2</c:v>
                </c:pt>
                <c:pt idx="4">
                  <c:v>0.255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0232191370815478"/>
          <c:w val="0.99816999210050195"/>
          <c:h val="0.277510015195468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EC99C5-7D44-49B7-9D21-FAC3817B3B28}" type="datetimeFigureOut">
              <a:rPr lang="ru-RU" smtClean="0"/>
              <a:pPr/>
              <a:t>01.07.2016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8A87D-315F-4D0E-954C-97401B3D11B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022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318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627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3777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801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61370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9640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683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983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321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923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251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759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765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29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439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573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7/1/2016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557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599" y="762000"/>
            <a:ext cx="8778455" cy="289560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практика оказания ранней помощи семье, воспитывающей ребенка младенческого и раннего возраста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ОВЗ и группы риска</a:t>
            </a:r>
            <a:endParaRPr lang="ru-RU" sz="4000" b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77337" y="4724400"/>
            <a:ext cx="8929718" cy="1752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Орлова Екатерина</a:t>
            </a:r>
            <a:r>
              <a:rPr kumimoji="0" lang="ru-RU" sz="2800" b="1" i="1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Витальевна</a:t>
            </a:r>
            <a:r>
              <a:rPr kumimoji="0" lang="ru-RU" sz="2400" b="1" i="1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ru-RU" sz="2400" b="1" i="1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ст. преподаватель кафедры специальной психологии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ru-RU" sz="2400" b="1" i="1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ФГБОУ ВО «</a:t>
            </a:r>
            <a:r>
              <a:rPr kumimoji="0" lang="ru-RU" sz="2400" b="1" i="1" u="none" strike="noStrike" kern="1200" cap="none" spc="0" normalizeH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ОмГПУ</a:t>
            </a:r>
            <a:r>
              <a:rPr kumimoji="0" lang="ru-RU" sz="2400" b="1" i="1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ru-RU" sz="2400" b="1" i="1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учитель-дефектолог, специалист раннего развития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7800" y="228600"/>
            <a:ext cx="7481918" cy="170020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Становление и развитие системы ранней помощи возможно по двум направлениям: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93594" y="2133600"/>
            <a:ext cx="8436124" cy="4419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«сверху» - связано с приоритетами руководства субъекта Федерации и реализуемой социальной политикой в регионе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lnSpc>
                <a:spcPct val="150000"/>
              </a:lnSpc>
              <a:buNone/>
            </a:pPr>
            <a:endParaRPr lang="ru-RU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«снизу» - связано с отдельной инициативой учреждений или специалистов, непосредственно работающих с детьми дошкольного возраста с ОВЗ.</a:t>
            </a:r>
          </a:p>
        </p:txBody>
      </p:sp>
    </p:spTree>
    <p:extLst>
      <p:ext uri="{BB962C8B-B14F-4D97-AF65-F5344CB8AC3E}">
        <p14:creationId xmlns:p14="http://schemas.microsoft.com/office/powerpoint/2010/main" val="2254709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3500" y="304800"/>
            <a:ext cx="7543799" cy="1828800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Организационные формы реализации системы 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ранней помощи детям с ОВЗ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3999" y="2362200"/>
            <a:ext cx="7353299" cy="4114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Служба ранней помощи.</a:t>
            </a:r>
          </a:p>
          <a:p>
            <a:pPr>
              <a:lnSpc>
                <a:spcPct val="150000"/>
              </a:lnSpc>
            </a:pP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Лекотека.</a:t>
            </a:r>
          </a:p>
          <a:p>
            <a:pPr>
              <a:lnSpc>
                <a:spcPct val="150000"/>
              </a:lnSpc>
            </a:pP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Центры игровой поддержки.</a:t>
            </a:r>
          </a:p>
          <a:p>
            <a:pPr>
              <a:lnSpc>
                <a:spcPct val="150000"/>
              </a:lnSpc>
            </a:pP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кратковременного пребывания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«Особый малыш»</a:t>
            </a:r>
            <a:endParaRPr lang="ru-RU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Консультативно-диагностический пункт.</a:t>
            </a:r>
          </a:p>
          <a:p>
            <a:pPr>
              <a:lnSpc>
                <a:spcPct val="150000"/>
              </a:lnSpc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019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0" y="609600"/>
            <a:ext cx="7467600" cy="107721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Консультативно-диагностический пункт</a:t>
            </a:r>
            <a:endParaRPr lang="ru-RU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01136" y="2983096"/>
            <a:ext cx="4267200" cy="70788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Динамическое наблюдение</a:t>
            </a:r>
          </a:p>
          <a:p>
            <a:pPr algn="ctr"/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4600" y="2014982"/>
            <a:ext cx="4267200" cy="70788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развития ребенка и ресурсов семьи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95800" y="3995382"/>
            <a:ext cx="3713328" cy="70788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в службу ранней помощи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5334000"/>
            <a:ext cx="2341728" cy="4001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Региональные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97472" y="5334000"/>
            <a:ext cx="2341728" cy="4001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 углом 1"/>
          <p:cNvSpPr/>
          <p:nvPr/>
        </p:nvSpPr>
        <p:spPr>
          <a:xfrm flipV="1">
            <a:off x="1676400" y="1752600"/>
            <a:ext cx="685800" cy="738257"/>
          </a:xfrm>
          <a:prstGeom prst="ben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2" name="Стрелка углом 11"/>
          <p:cNvSpPr/>
          <p:nvPr/>
        </p:nvSpPr>
        <p:spPr>
          <a:xfrm flipV="1">
            <a:off x="2686903" y="2805014"/>
            <a:ext cx="685800" cy="738257"/>
          </a:xfrm>
          <a:prstGeom prst="ben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3" name="Стрелка углом 12"/>
          <p:cNvSpPr/>
          <p:nvPr/>
        </p:nvSpPr>
        <p:spPr>
          <a:xfrm flipV="1">
            <a:off x="3733231" y="3773128"/>
            <a:ext cx="685800" cy="738257"/>
          </a:xfrm>
          <a:prstGeom prst="ben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Штриховая стрелка вправо 2"/>
          <p:cNvSpPr/>
          <p:nvPr/>
        </p:nvSpPr>
        <p:spPr>
          <a:xfrm rot="5400000">
            <a:off x="4657755" y="4902516"/>
            <a:ext cx="609600" cy="400110"/>
          </a:xfrm>
          <a:prstGeom prst="strip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Штриховая стрелка вправо 13"/>
          <p:cNvSpPr/>
          <p:nvPr/>
        </p:nvSpPr>
        <p:spPr>
          <a:xfrm rot="5400000">
            <a:off x="7163481" y="4884558"/>
            <a:ext cx="609600" cy="400110"/>
          </a:xfrm>
          <a:prstGeom prst="strip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795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384906"/>
            <a:ext cx="7239000" cy="128089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в системе ранней помощи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371600" y="1219200"/>
            <a:ext cx="7543800" cy="5424510"/>
          </a:xfrm>
        </p:spPr>
        <p:txBody>
          <a:bodyPr>
            <a:noAutofit/>
          </a:bodyPr>
          <a:lstStyle/>
          <a:p>
            <a:pPr lvl="0"/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своевременная оценка раннего психомоторного и социально-эмоционального развития 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ребенка;</a:t>
            </a:r>
            <a:endParaRPr lang="ru-RU" sz="2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полноценному и гармоничному развитию 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овладения ведущими видами деятельности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компетентности родителей и близких взрослых 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вопросах его развития, обучения и воспитания;</a:t>
            </a:r>
          </a:p>
          <a:p>
            <a:pPr lvl="0"/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психолого-педагогическая коррекция проблем раннего психомоторного и социально-эмоционального 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неблагополучия;</a:t>
            </a:r>
            <a:endParaRPr lang="ru-RU" sz="2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психопрофилактика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возможных нарушений в психическом развитии 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содействие его социальной интеграции и инклюзивному образованию.</a:t>
            </a:r>
            <a:endParaRPr lang="ru-RU" sz="2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529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8153400" cy="1905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Первостепенные задачи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региональной практике </a:t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ранней помощи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219200" y="2110854"/>
            <a:ext cx="7620000" cy="4488976"/>
          </a:xfrm>
        </p:spPr>
        <p:txBody>
          <a:bodyPr>
            <a:noAutofit/>
          </a:bodyPr>
          <a:lstStyle/>
          <a:p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родительской общественности и профессионального сообщества специалистов по проблемам ранней помощи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отработка технологии межведомственного взаимодействия специалистов и создание единого информационного поля;</a:t>
            </a:r>
            <a:endParaRPr lang="ru-RU" sz="2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кадров и повышение квалификации специалистов, осуществляющих комплексное сопровождение детей на этапах раннего детства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 работы отделов ранней 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помощи и создание пакета нормативно-правовой и текущей документации.</a:t>
            </a:r>
          </a:p>
        </p:txBody>
      </p:sp>
    </p:spTree>
    <p:extLst>
      <p:ext uri="{BB962C8B-B14F-4D97-AF65-F5344CB8AC3E}">
        <p14:creationId xmlns:p14="http://schemas.microsoft.com/office/powerpoint/2010/main" val="27988952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534401" cy="1752600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Приоритетные н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аправления деятельности 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научно-исследовательской лаборатории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9200" y="1981200"/>
            <a:ext cx="7689376" cy="3810000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психологического сопровождения детей и подростков с расстройствами аутистического спектра и их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психологического сопровождения детей и подростков с интеллектуальными нарушениями и их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психологического сопровождения семьи, воспитывающей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ОВЗ или группы риска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системе ранней помощи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510" y="6324600"/>
            <a:ext cx="7003576" cy="4001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специальной психологии Мира, 32 (60-66-86)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537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599" y="762000"/>
            <a:ext cx="8778455" cy="289560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практика оказания ранней помощи семье, воспитывающей ребенка младенческого и раннего возраста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ОВЗ и группы риска</a:t>
            </a:r>
            <a:endParaRPr lang="ru-RU" sz="4000" b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77337" y="4724400"/>
            <a:ext cx="8929718" cy="17526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Орлова Екатерина</a:t>
            </a:r>
            <a:r>
              <a:rPr kumimoji="0" lang="ru-RU" sz="2800" b="1" i="1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Витальевна</a:t>
            </a:r>
            <a:r>
              <a:rPr kumimoji="0" lang="ru-RU" sz="2400" b="1" i="1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ru-RU" sz="2400" b="1" i="1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ст. преподаватель кафедры специальной психологии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ru-RU" sz="2400" b="1" i="1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ФГБОУ ВО «</a:t>
            </a:r>
            <a:r>
              <a:rPr kumimoji="0" lang="ru-RU" sz="2400" b="1" i="1" u="none" strike="noStrike" kern="1200" cap="none" spc="0" normalizeH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ОмГПУ</a:t>
            </a:r>
            <a:r>
              <a:rPr kumimoji="0" lang="ru-RU" sz="2400" b="1" i="1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ru-RU" sz="2400" b="1" i="1" u="none" strike="noStrike" kern="120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учитель-дефектолог, специалист раннего развития</a:t>
            </a:r>
          </a:p>
        </p:txBody>
      </p:sp>
    </p:spTree>
    <p:extLst>
      <p:ext uri="{BB962C8B-B14F-4D97-AF65-F5344CB8AC3E}">
        <p14:creationId xmlns:p14="http://schemas.microsoft.com/office/powerpoint/2010/main" val="390758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881" y="187969"/>
            <a:ext cx="8686800" cy="92869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ранней помощи детям </a:t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ОВЗ и группы риска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2500306"/>
            <a:ext cx="392909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 и компенсация нарушенных функций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4008" y="2500306"/>
            <a:ext cx="4104456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отклонений вторичного порядка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2107389" y="1571612"/>
            <a:ext cx="428628" cy="85725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6429388" y="1571612"/>
            <a:ext cx="428628" cy="85725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822339" y="4335106"/>
            <a:ext cx="3643338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к поступлению в ДОУ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28728" y="6072207"/>
            <a:ext cx="6286544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Успешное инклюзивное образование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4465413" y="5369122"/>
            <a:ext cx="357190" cy="50006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3347864" y="3737341"/>
            <a:ext cx="357190" cy="50006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5796136" y="3737341"/>
            <a:ext cx="357190" cy="500066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670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7800" y="214290"/>
            <a:ext cx="7543800" cy="1714512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Европейское агентство по развитию специального образования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2209800"/>
            <a:ext cx="8848756" cy="450534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«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Ранняя помощь – это совокупность услуг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/ или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раннего возраста и их семей, обеспечиваемая по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 запросу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определенное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жизни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включающая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особую помощь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обеспечении и улучшении развития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>
              <a:lnSpc>
                <a:spcPct val="150000"/>
              </a:lnSpc>
              <a:spcBef>
                <a:spcPts val="0"/>
              </a:spcBef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усилении компетенции семьи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содействии интеграции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его семьи».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789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1062022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Этапы становления системы специального образования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8753098"/>
              </p:ext>
            </p:extLst>
          </p:nvPr>
        </p:nvGraphicFramePr>
        <p:xfrm>
          <a:off x="285750" y="2857500"/>
          <a:ext cx="8686800" cy="367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7360"/>
                <a:gridCol w="1737360"/>
                <a:gridCol w="1597348"/>
                <a:gridCol w="1804982"/>
                <a:gridCol w="18097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период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период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период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период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период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2000 лет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 лет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лет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лет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наши дни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Обретение права на жизнь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Обретение права на призрение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Первые попытки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обучения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специальное образование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</a:t>
                      </a:r>
                      <a:r>
                        <a:rPr lang="ru-RU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равных прав к равным возможностям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Интеграция в ССО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Дифференциация ССО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91592">
                <a:tc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Становление ССО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7188" y="2000250"/>
            <a:ext cx="1852612" cy="369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VIII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 до н.э.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43188" y="1357313"/>
            <a:ext cx="1700212" cy="3698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XIII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 н.э.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57624" y="2000250"/>
            <a:ext cx="1552575" cy="369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XVIII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00750" y="1357313"/>
            <a:ext cx="1695450" cy="3698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нач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века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29500" y="2000250"/>
            <a:ext cx="1571625" cy="3698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1971/1975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>
            <a:off x="107156" y="2607469"/>
            <a:ext cx="428625" cy="714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1821657" y="2035969"/>
            <a:ext cx="1071562" cy="571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7108031" y="2536032"/>
            <a:ext cx="428625" cy="2143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3607594" y="2607469"/>
            <a:ext cx="428625" cy="714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5250657" y="2035969"/>
            <a:ext cx="1071562" cy="571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890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"/>
            <a:ext cx="8382000" cy="12192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Отечественный и зарубежный подходы к определению ранней помощи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95244" y="2133600"/>
            <a:ext cx="8696356" cy="415024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 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или социальных услуг, оказываемая 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определенной 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семей с проблемными детьми </a:t>
            </a:r>
            <a:endParaRPr lang="ru-RU" sz="3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младенческого и 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раннего 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 междисциплинарной 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командой 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специалистов.</a:t>
            </a:r>
            <a:endParaRPr lang="ru-RU" sz="3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222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9001156" cy="107157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Междисциплинарный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системе ранней помощи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2910" y="1707842"/>
            <a:ext cx="3357586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00626" y="1707842"/>
            <a:ext cx="3643338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здравоохранения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86050" y="4857760"/>
            <a:ext cx="3643338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труда и социального развития</a:t>
            </a:r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596" y="2857496"/>
            <a:ext cx="3786214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дошкольные образовательные учреждения и СДОУ,</a:t>
            </a:r>
          </a:p>
          <a:p>
            <a:pPr>
              <a:buFontTx/>
              <a:buChar char="-"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дополнительного образования,</a:t>
            </a:r>
          </a:p>
          <a:p>
            <a:pPr>
              <a:buFontTx/>
              <a:buChar char="-"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центры психолого-педагогической поддержки.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29190" y="2857496"/>
            <a:ext cx="3986210" cy="175432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детские поликлиники по месту жительства,</a:t>
            </a:r>
          </a:p>
          <a:p>
            <a:pPr>
              <a:buFontTx/>
              <a:buChar char="-"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клинические и перинатальные центры,</a:t>
            </a:r>
          </a:p>
          <a:p>
            <a:pPr>
              <a:buFontTx/>
              <a:buChar char="-"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стационарные учреждения и больницы для детей.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85852" y="5929330"/>
            <a:ext cx="6858048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учреждения реабилитации и восстановительного лечения,</a:t>
            </a:r>
          </a:p>
          <a:p>
            <a:pPr>
              <a:buFontTx/>
              <a:buChar char="-"/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учреждения длительного пребывания детей.</a:t>
            </a:r>
          </a:p>
        </p:txBody>
      </p:sp>
    </p:spTree>
    <p:extLst>
      <p:ext uri="{BB962C8B-B14F-4D97-AF65-F5344CB8AC3E}">
        <p14:creationId xmlns:p14="http://schemas.microsoft.com/office/powerpoint/2010/main" val="833797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228600"/>
            <a:ext cx="7924800" cy="2438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детей, прошедших </a:t>
            </a:r>
            <a:r>
              <a:rPr lang="ru-RU" sz="3600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приемы реанимации и интенсивной терапии </a:t>
            </a:r>
            <a:r>
              <a:rPr lang="ru-RU" sz="3600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2013 год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rgbClr val="66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2419 детей </a:t>
            </a:r>
          </a:p>
          <a:p>
            <a:pPr algn="ctr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1000" y="3657600"/>
            <a:ext cx="2667000" cy="1828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33400" y="4038558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95 % </a:t>
            </a:r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имеют перинатальное поражение ЦНС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67100" y="3997615"/>
            <a:ext cx="2438400" cy="1828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619500" y="4563070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32-35 %  </a:t>
            </a:r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уходят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инвалидизацию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48400" y="3648670"/>
            <a:ext cx="2590800" cy="1828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324600" y="3761559"/>
            <a:ext cx="2514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88 % </a:t>
            </a:r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выписки наблюдаются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невропатологами в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условиях поликлиники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2749455" y="2895600"/>
            <a:ext cx="685800" cy="381000"/>
          </a:xfrm>
          <a:prstGeom prst="straightConnector1">
            <a:avLst/>
          </a:prstGeom>
          <a:ln>
            <a:solidFill>
              <a:srgbClr val="6633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876800" y="2895600"/>
            <a:ext cx="0" cy="990600"/>
          </a:xfrm>
          <a:prstGeom prst="straightConnector1">
            <a:avLst/>
          </a:prstGeom>
          <a:ln>
            <a:solidFill>
              <a:srgbClr val="6633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6248400" y="2895600"/>
            <a:ext cx="685800" cy="381000"/>
          </a:xfrm>
          <a:prstGeom prst="straightConnector1">
            <a:avLst/>
          </a:prstGeom>
          <a:ln>
            <a:solidFill>
              <a:srgbClr val="6633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379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8077199" cy="1328382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Статистические данные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младенцам БУЗ ОО «Городской клинический перинатальный центр» за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 год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5161497"/>
              </p:ext>
            </p:extLst>
          </p:nvPr>
        </p:nvGraphicFramePr>
        <p:xfrm>
          <a:off x="381000" y="2286000"/>
          <a:ext cx="84582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0523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99197" y="2336461"/>
            <a:ext cx="3733800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Ведомство министерства образования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67300" y="2331702"/>
            <a:ext cx="3733800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Ведомство министерства здравоохранения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4600" y="3776061"/>
            <a:ext cx="4267200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Ведомство министерства труда и социального развития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Крест 7"/>
          <p:cNvSpPr/>
          <p:nvPr/>
        </p:nvSpPr>
        <p:spPr>
          <a:xfrm>
            <a:off x="4305300" y="3039588"/>
            <a:ext cx="685800" cy="609600"/>
          </a:xfrm>
          <a:prstGeom prst="plus">
            <a:avLst>
              <a:gd name="adj" fmla="val 384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81000" y="5850577"/>
            <a:ext cx="8534400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Негосударственный / некоммерческий сектор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(общественные организации)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Штриховая стрелка вправо 1"/>
          <p:cNvSpPr/>
          <p:nvPr/>
        </p:nvSpPr>
        <p:spPr>
          <a:xfrm rot="16200000">
            <a:off x="914400" y="4723591"/>
            <a:ext cx="914400" cy="8382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Штриховая стрелка вправо 9"/>
          <p:cNvSpPr/>
          <p:nvPr/>
        </p:nvSpPr>
        <p:spPr>
          <a:xfrm rot="16200000">
            <a:off x="4191000" y="4723591"/>
            <a:ext cx="914400" cy="8382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Штриховая стрелка вправо 10"/>
          <p:cNvSpPr/>
          <p:nvPr/>
        </p:nvSpPr>
        <p:spPr>
          <a:xfrm rot="16200000">
            <a:off x="7658100" y="4723591"/>
            <a:ext cx="914400" cy="838200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19200" y="54871"/>
            <a:ext cx="7924800" cy="2149957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«Система доступного и непрерывного образования детей 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ограниченными возможностями здоровья с раннего возраста»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17402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1313</TotalTime>
  <Words>604</Words>
  <Application>Microsoft Office PowerPoint</Application>
  <PresentationFormat>Экран (4:3)</PresentationFormat>
  <Paragraphs>108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Century Gothic</vt:lpstr>
      <vt:lpstr>Times New Roman</vt:lpstr>
      <vt:lpstr>Wingdings</vt:lpstr>
      <vt:lpstr>Wingdings 3</vt:lpstr>
      <vt:lpstr>Легкий дым</vt:lpstr>
      <vt:lpstr>Региональная практика оказания ранней помощи семье, воспитывающей ребенка младенческого и раннего возраста  с ОВЗ и группы риска</vt:lpstr>
      <vt:lpstr>Значение ранней помощи детям  с ОВЗ и группы риска</vt:lpstr>
      <vt:lpstr>Европейское агентство по развитию специального образования </vt:lpstr>
      <vt:lpstr>Этапы становления системы специального образования</vt:lpstr>
      <vt:lpstr>Отечественный и зарубежный подходы к определению ранней помощи</vt:lpstr>
      <vt:lpstr>Междисциплинарный подход  в системе ранней помощи</vt:lpstr>
      <vt:lpstr>Презентация PowerPoint</vt:lpstr>
      <vt:lpstr>Статистические данные по младенцам БУЗ ОО «Городской клинический перинатальный центр» за 2015 год</vt:lpstr>
      <vt:lpstr>«Система доступного и непрерывного образования детей  с ограниченными возможностями здоровья с раннего возраста»</vt:lpstr>
      <vt:lpstr>Становление и развитие системы ранней помощи возможно по двум направлениям:</vt:lpstr>
      <vt:lpstr>Организационные формы реализации системы  ранней помощи детям с ОВЗ</vt:lpstr>
      <vt:lpstr>Презентация PowerPoint</vt:lpstr>
      <vt:lpstr>Задачи в системе ранней помощи </vt:lpstr>
      <vt:lpstr>Первостепенные задачи  в региональной практике  ранней помощи</vt:lpstr>
      <vt:lpstr>Приоритетные направления деятельности  научно-исследовательской лаборатории</vt:lpstr>
      <vt:lpstr>Региональная практика оказания ранней помощи семье, воспитывающей ребенка младенческого и раннего возраста  с ОВЗ и группы риска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марочка</dc:creator>
  <cp:lastModifiedBy>Екатерина</cp:lastModifiedBy>
  <cp:revision>172</cp:revision>
  <dcterms:created xsi:type="dcterms:W3CDTF">2014-01-23T18:08:42Z</dcterms:created>
  <dcterms:modified xsi:type="dcterms:W3CDTF">2016-07-01T02:08:03Z</dcterms:modified>
</cp:coreProperties>
</file>