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sldIdLst>
    <p:sldId id="256" r:id="rId2"/>
    <p:sldId id="363" r:id="rId3"/>
    <p:sldId id="356" r:id="rId4"/>
    <p:sldId id="365" r:id="rId5"/>
    <p:sldId id="362" r:id="rId6"/>
    <p:sldId id="358" r:id="rId7"/>
    <p:sldId id="369" r:id="rId8"/>
    <p:sldId id="351" r:id="rId9"/>
    <p:sldId id="349" r:id="rId10"/>
    <p:sldId id="357" r:id="rId11"/>
    <p:sldId id="353" r:id="rId12"/>
    <p:sldId id="352" r:id="rId13"/>
    <p:sldId id="359" r:id="rId14"/>
    <p:sldId id="367" r:id="rId15"/>
    <p:sldId id="370" r:id="rId16"/>
    <p:sldId id="368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749" autoAdjust="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817313376368488E-2"/>
          <c:y val="5.2037574250587089E-2"/>
          <c:w val="0.91853987846113838"/>
          <c:h val="0.637839941059998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Пределы возрастной нормы</c:v>
                </c:pt>
                <c:pt idx="1">
                  <c:v>Группа риска</c:v>
                </c:pt>
                <c:pt idx="2">
                  <c:v>Задержка психомоторного развития</c:v>
                </c:pt>
                <c:pt idx="3">
                  <c:v>Задержка социально-эмоционального развития</c:v>
                </c:pt>
                <c:pt idx="4">
                  <c:v>Выраженные проблемы в развитии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0.14199999999999999</c:v>
                </c:pt>
                <c:pt idx="1">
                  <c:v>0.20799999999999999</c:v>
                </c:pt>
                <c:pt idx="2">
                  <c:v>0.312</c:v>
                </c:pt>
                <c:pt idx="3">
                  <c:v>8.3000000000000004E-2</c:v>
                </c:pt>
                <c:pt idx="4">
                  <c:v>0.255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0232191370815478"/>
          <c:w val="0.99816999210050195"/>
          <c:h val="0.27751001519546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C99C5-7D44-49B7-9D21-FAC3817B3B28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8A87D-315F-4D0E-954C-97401B3D11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2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2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7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0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137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64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68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2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5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5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7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5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9" y="762000"/>
            <a:ext cx="8778455" cy="2895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практика оказания ранней помощи семье, воспитывающей ребенка младенческого и раннего возраста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и группы риска</a:t>
            </a:r>
            <a:endParaRPr lang="ru-RU" sz="40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7337" y="4724400"/>
            <a:ext cx="8929718" cy="1752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Екатерина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Витальевна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ст. преподаватель кафедры специальной психологии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</a:t>
            </a:r>
            <a:r>
              <a:rPr kumimoji="0" lang="ru-RU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ОмГПУ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учитель-дефектолог, специалист раннего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81918" cy="170020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и развитие системы ранней помощи возможно по двум направлениям: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3594" y="2133600"/>
            <a:ext cx="8436124" cy="44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«сверху» - связано с приоритетами руководства субъекта Федерации и реализуемой социальной политикой в регионе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«снизу» - связано с отдельной инициативой учреждений или специалистов, непосредственно работающих с детьми дошкольного возраста с ОВЗ.</a:t>
            </a:r>
          </a:p>
        </p:txBody>
      </p:sp>
    </p:spTree>
    <p:extLst>
      <p:ext uri="{BB962C8B-B14F-4D97-AF65-F5344CB8AC3E}">
        <p14:creationId xmlns:p14="http://schemas.microsoft.com/office/powerpoint/2010/main" val="225470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500" y="304800"/>
            <a:ext cx="7543799" cy="1828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формы реализации системы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помощи детям с ОВЗ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9" y="2362200"/>
            <a:ext cx="7353299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ранней помощи.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Лекотека.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игровой поддержки.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кратковременного пребывания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«Особый малыш»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Консультативно-диагностический пункт.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1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609600"/>
            <a:ext cx="74676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Консультативно-диагностический пункт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1136" y="2983096"/>
            <a:ext cx="42672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наблюдение</a:t>
            </a: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014982"/>
            <a:ext cx="42672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развития ребенка и ресурсов семьи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3995382"/>
            <a:ext cx="3713328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службу ранней помощи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5334000"/>
            <a:ext cx="2341728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7472" y="5334000"/>
            <a:ext cx="2341728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углом 1"/>
          <p:cNvSpPr/>
          <p:nvPr/>
        </p:nvSpPr>
        <p:spPr>
          <a:xfrm flipV="1">
            <a:off x="1676400" y="1752600"/>
            <a:ext cx="685800" cy="738257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Стрелка углом 11"/>
          <p:cNvSpPr/>
          <p:nvPr/>
        </p:nvSpPr>
        <p:spPr>
          <a:xfrm flipV="1">
            <a:off x="2686903" y="2805014"/>
            <a:ext cx="685800" cy="738257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3" name="Стрелка углом 12"/>
          <p:cNvSpPr/>
          <p:nvPr/>
        </p:nvSpPr>
        <p:spPr>
          <a:xfrm flipV="1">
            <a:off x="3733231" y="3773128"/>
            <a:ext cx="685800" cy="738257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 rot="5400000">
            <a:off x="4657755" y="4902516"/>
            <a:ext cx="609600" cy="40011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 rot="5400000">
            <a:off x="7163481" y="4884558"/>
            <a:ext cx="609600" cy="40011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95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84906"/>
            <a:ext cx="7239000" cy="12808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 системе ранней помощи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71600" y="1219200"/>
            <a:ext cx="7543800" cy="5424510"/>
          </a:xfrm>
        </p:spPr>
        <p:txBody>
          <a:bodyPr>
            <a:noAutofit/>
          </a:bodyPr>
          <a:lstStyle/>
          <a:p>
            <a:pPr lvl="0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своевременная оценка раннего психомоторного и социально-эмоционального развития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  <a:endParaRPr lang="ru-RU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полноценному и гармоничному развитию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овладения ведущими видами деятельности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родителей и близких взрослых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вопросах его развития, обучения и воспитания;</a:t>
            </a:r>
          </a:p>
          <a:p>
            <a:pPr lvl="0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коррекция проблем раннего психомоторного и социально-эмоционального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неблагополучия;</a:t>
            </a:r>
            <a:endParaRPr lang="ru-RU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психопрофилактика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возможных нарушений в психическом развитии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содействие его социальной интеграции и инклюзивному образованию.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2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153400" cy="1905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Первостепенные задачи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региональной практике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помощи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9200" y="2110854"/>
            <a:ext cx="7620000" cy="4488976"/>
          </a:xfrm>
        </p:spPr>
        <p:txBody>
          <a:bodyPr>
            <a:noAutofit/>
          </a:bodyPr>
          <a:lstStyle/>
          <a:p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родительской общественности и профессионального сообщества специалистов по проблемам ранней помощи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технологии межведомственного взаимодействия специалистов и создание единого информационного поля;</a:t>
            </a:r>
            <a:endParaRPr lang="ru-RU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 и повышение квалификации специалистов, осуществляющих комплексное сопровождение детей на этапах раннего детства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работы отделов ранней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и создание пакета нормативно-правовой и текущей документации.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798895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534401" cy="17526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аправления деятельности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 лаборатории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981200"/>
            <a:ext cx="7689376" cy="3810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детей и подростков с расстройствами аутистического спектра и их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детей и подростков с интеллектуальными нарушениями и их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семьи, воспитывающей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 или группы риска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ранней помощи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10" y="6324600"/>
            <a:ext cx="700357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специальной психологии Мира, 32 (60-66-86)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37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9" y="762000"/>
            <a:ext cx="8778455" cy="2895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практика оказания ранней помощи семье, воспитывающей ребенка младенческого и раннего возраста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и группы риска</a:t>
            </a:r>
            <a:endParaRPr lang="ru-RU" sz="40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7337" y="4724400"/>
            <a:ext cx="8929718" cy="1752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Екатерина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Витальевна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ст. преподаватель кафедры специальной психологии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</a:t>
            </a:r>
            <a:r>
              <a:rPr kumimoji="0" lang="ru-RU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ОмГПУ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учитель-дефектолог, специалист раннего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9075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81" y="187969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ранней помощи детям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 и группы риска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500306"/>
            <a:ext cx="392909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и компенсация нарушенных функций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2500306"/>
            <a:ext cx="410445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отклонений вторичного порядка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107389" y="1571612"/>
            <a:ext cx="428628" cy="8572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429388" y="1571612"/>
            <a:ext cx="428628" cy="8572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22339" y="4335106"/>
            <a:ext cx="364333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поступлению в ДОУ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6072207"/>
            <a:ext cx="62865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инклюзивное образование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465413" y="5369122"/>
            <a:ext cx="357190" cy="50006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347864" y="3737341"/>
            <a:ext cx="357190" cy="50006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796136" y="3737341"/>
            <a:ext cx="357190" cy="50006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7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14290"/>
            <a:ext cx="7543800" cy="17145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Европейское агентство по развитию специального образования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209800"/>
            <a:ext cx="8848756" cy="45053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«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помощь – это совокупность услуг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/ или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возраста и их семей, обеспечиваемая по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запросу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жизни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включающая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помощь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и улучшении развития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усилении компетенции семьи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содействии интеграции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семьи».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8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202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становления системы специального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753098"/>
              </p:ext>
            </p:extLst>
          </p:nvPr>
        </p:nvGraphicFramePr>
        <p:xfrm>
          <a:off x="285750" y="2857500"/>
          <a:ext cx="86868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597348"/>
                <a:gridCol w="1804982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лет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лет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лет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лет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наши дни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Обретение права на жизнь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Обретение права на призрение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Первые попытки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специальное образование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равных прав к равным возможностям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в ССО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Дифференциация ССО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1592"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Становление ССО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88" y="2000250"/>
            <a:ext cx="1852612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 до н.э.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3188" y="1357313"/>
            <a:ext cx="1700212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 н.э.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7624" y="2000250"/>
            <a:ext cx="1552575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0750" y="1357313"/>
            <a:ext cx="1695450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9500" y="2000250"/>
            <a:ext cx="1571625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1971/1975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07156" y="2607469"/>
            <a:ext cx="428625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821657" y="2035969"/>
            <a:ext cx="1071562" cy="57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08031" y="2536032"/>
            <a:ext cx="428625" cy="214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607594" y="2607469"/>
            <a:ext cx="428625" cy="71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250657" y="2035969"/>
            <a:ext cx="1071562" cy="57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3820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Отечественный и зарубежный подходы к определению ранней помощи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5244" y="2133600"/>
            <a:ext cx="8696356" cy="41502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или социальных услуг, оказываемая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семей с проблемными детьми </a:t>
            </a:r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младенческого и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междисциплинарной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командой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специалистов.</a:t>
            </a:r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22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ранней помощи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707842"/>
            <a:ext cx="335758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0626" y="1707842"/>
            <a:ext cx="364333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4857760"/>
            <a:ext cx="364333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труда и социального развития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2857496"/>
            <a:ext cx="378621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дошкольные образовательные учреждения и СДОУ,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дополнительного образования,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центры психолого-педагогической поддержки.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2857496"/>
            <a:ext cx="398621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детские поликлиники по месту жительства,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клинические и перинатальные центры,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стационарные учреждения и больницы для детей.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5852" y="5929330"/>
            <a:ext cx="685804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 реабилитации и восстановительного лечения,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 длительного пребывания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83379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8600"/>
            <a:ext cx="7924800" cy="243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детей, прошедших </a:t>
            </a:r>
            <a:r>
              <a:rPr lang="ru-RU" sz="36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реанимации и интенсивной терапии </a:t>
            </a:r>
            <a:r>
              <a:rPr lang="ru-RU" sz="36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2013 год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2419 детей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657600"/>
            <a:ext cx="2667000" cy="182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3400" y="403855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95 %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имеют перинатальное поражение ЦНС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7100" y="3997615"/>
            <a:ext cx="2438400" cy="182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19500" y="456307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32-35 % 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уходят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инвалидизацию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8400" y="3648670"/>
            <a:ext cx="2590800" cy="182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324600" y="3761559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88 %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выписки наблюдаются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невропатологами 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поликлиники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749455" y="2895600"/>
            <a:ext cx="685800" cy="381000"/>
          </a:xfrm>
          <a:prstGeom prst="straightConnector1">
            <a:avLst/>
          </a:prstGeom>
          <a:ln>
            <a:solidFill>
              <a:srgbClr val="6633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76800" y="2895600"/>
            <a:ext cx="0" cy="990600"/>
          </a:xfrm>
          <a:prstGeom prst="straightConnector1">
            <a:avLst/>
          </a:prstGeom>
          <a:ln>
            <a:solidFill>
              <a:srgbClr val="6633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48400" y="2895600"/>
            <a:ext cx="685800" cy="381000"/>
          </a:xfrm>
          <a:prstGeom prst="straightConnector1">
            <a:avLst/>
          </a:prstGeom>
          <a:ln>
            <a:solidFill>
              <a:srgbClr val="6633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7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199" cy="132838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данные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младенцам БУЗ ОО «Городской клинический перинатальный центр» 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161497"/>
              </p:ext>
            </p:extLst>
          </p:nvPr>
        </p:nvGraphicFramePr>
        <p:xfrm>
          <a:off x="381000" y="2286000"/>
          <a:ext cx="8458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052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197" y="2336461"/>
            <a:ext cx="3733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Ведомство министерства образования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7300" y="2331702"/>
            <a:ext cx="3733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Ведомство министерства здравоохранения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776061"/>
            <a:ext cx="4267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Ведомство министерства труда и социального развития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рест 7"/>
          <p:cNvSpPr/>
          <p:nvPr/>
        </p:nvSpPr>
        <p:spPr>
          <a:xfrm>
            <a:off x="4305300" y="3039588"/>
            <a:ext cx="685800" cy="609600"/>
          </a:xfrm>
          <a:prstGeom prst="plus">
            <a:avLst>
              <a:gd name="adj" fmla="val 38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81000" y="5850577"/>
            <a:ext cx="8534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Негосударственный / некоммерческий сектор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(общественные организации)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Штриховая стрелка вправо 1"/>
          <p:cNvSpPr/>
          <p:nvPr/>
        </p:nvSpPr>
        <p:spPr>
          <a:xfrm rot="16200000">
            <a:off x="914400" y="4723591"/>
            <a:ext cx="9144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16200000">
            <a:off x="4191000" y="4723591"/>
            <a:ext cx="9144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триховая стрелка вправо 10"/>
          <p:cNvSpPr/>
          <p:nvPr/>
        </p:nvSpPr>
        <p:spPr>
          <a:xfrm rot="16200000">
            <a:off x="7658100" y="4723591"/>
            <a:ext cx="9144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9200" y="54871"/>
            <a:ext cx="7924800" cy="2149957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доступного и непрерывного образования детей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 с раннего возраста»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740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1313</TotalTime>
  <Words>604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Региональная практика оказания ранней помощи семье, воспитывающей ребенка младенческого и раннего возраста  с ОВЗ и группы риска</vt:lpstr>
      <vt:lpstr>Значение ранней помощи детям  с ОВЗ и группы риска</vt:lpstr>
      <vt:lpstr>Европейское агентство по развитию специального образования </vt:lpstr>
      <vt:lpstr>Этапы становления системы специального образования</vt:lpstr>
      <vt:lpstr>Отечественный и зарубежный подходы к определению ранней помощи</vt:lpstr>
      <vt:lpstr>Междисциплинарный подход  в системе ранней помощи</vt:lpstr>
      <vt:lpstr>Презентация PowerPoint</vt:lpstr>
      <vt:lpstr>Статистические данные по младенцам БУЗ ОО «Городской клинический перинатальный центр» за 2015 год</vt:lpstr>
      <vt:lpstr>«Система доступного и непрерывного образования детей  с ограниченными возможностями здоровья с раннего возраста»</vt:lpstr>
      <vt:lpstr>Становление и развитие системы ранней помощи возможно по двум направлениям:</vt:lpstr>
      <vt:lpstr>Организационные формы реализации системы  ранней помощи детям с ОВЗ</vt:lpstr>
      <vt:lpstr>Презентация PowerPoint</vt:lpstr>
      <vt:lpstr>Задачи в системе ранней помощи </vt:lpstr>
      <vt:lpstr>Первостепенные задачи  в региональной практике  ранней помощи</vt:lpstr>
      <vt:lpstr>Приоритетные направления деятельности  научно-исследовательской лаборатории</vt:lpstr>
      <vt:lpstr>Региональная практика оказания ранней помощи семье, воспитывающей ребенка младенческого и раннего возраста  с ОВЗ и группы риска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марочка</dc:creator>
  <cp:lastModifiedBy>Екатерина</cp:lastModifiedBy>
  <cp:revision>172</cp:revision>
  <dcterms:created xsi:type="dcterms:W3CDTF">2014-01-23T18:08:42Z</dcterms:created>
  <dcterms:modified xsi:type="dcterms:W3CDTF">2016-07-01T02:08:03Z</dcterms:modified>
</cp:coreProperties>
</file>