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  <p:sldMasterId id="2147483948" r:id="rId3"/>
    <p:sldMasterId id="2147483960" r:id="rId4"/>
  </p:sldMasterIdLst>
  <p:sldIdLst>
    <p:sldId id="256" r:id="rId5"/>
    <p:sldId id="260" r:id="rId6"/>
    <p:sldId id="261" r:id="rId7"/>
    <p:sldId id="27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91" d="100"/>
          <a:sy n="91" d="100"/>
        </p:scale>
        <p:origin x="-221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44E2D-3540-4CCD-BECA-45E7A6BEA046}" type="datetimeFigureOut">
              <a:rPr lang="ru-RU" smtClean="0"/>
              <a:pPr/>
              <a:t>01.07.2016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980232-A765-4921-B59D-32C64DF992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6289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«Партнёрство государства                               и общественных организаций                        как фактор интеграции семей                              с детьми – инвалидами»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857256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endParaRPr lang="ru-RU" dirty="0">
              <a:solidFill>
                <a:prstClr val="white"/>
              </a:solidFill>
            </a:endParaRPr>
          </a:p>
          <a:p>
            <a:r>
              <a:rPr lang="ru-RU" sz="2200" dirty="0" smtClean="0"/>
              <a:t>Хакасия – Омск</a:t>
            </a:r>
          </a:p>
          <a:p>
            <a:r>
              <a:rPr lang="ru-RU" sz="2200" dirty="0" smtClean="0"/>
              <a:t>2016г.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8993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30" y="2674938"/>
            <a:ext cx="460267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на природе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817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35" y="1752600"/>
            <a:ext cx="5830129" cy="4373563"/>
          </a:xfrm>
        </p:spPr>
      </p:pic>
    </p:spTree>
    <p:extLst>
      <p:ext uri="{BB962C8B-B14F-4D97-AF65-F5344CB8AC3E}">
        <p14:creationId xmlns="" xmlns:p14="http://schemas.microsoft.com/office/powerpoint/2010/main" val="248026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«Планета детства»</a:t>
            </a:r>
            <a:br>
              <a:rPr lang="ru-RU" dirty="0" smtClean="0"/>
            </a:br>
            <a:r>
              <a:rPr lang="ru-RU" sz="1800" dirty="0" smtClean="0"/>
              <a:t>спортивное мероприятие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624735" cy="3730203"/>
          </a:xfrm>
        </p:spPr>
      </p:pic>
    </p:spTree>
    <p:extLst>
      <p:ext uri="{BB962C8B-B14F-4D97-AF65-F5344CB8AC3E}">
        <p14:creationId xmlns="" xmlns:p14="http://schemas.microsoft.com/office/powerpoint/2010/main" val="22518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4158"/>
            <a:ext cx="8136904" cy="67072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Финансовая поддержка для </a:t>
            </a:r>
            <a:r>
              <a:rPr lang="ru-RU" b="1" i="1" dirty="0" smtClean="0"/>
              <a:t>«Островка надежды» </a:t>
            </a:r>
            <a:r>
              <a:rPr lang="ru-RU" dirty="0" smtClean="0"/>
              <a:t>проходит следующим образам это администрация партнер в лице зам. Главы Бурояковой Ирины Васильевны, благотворительные взносы и основное финансирование это Гранты, а также поддерживают  законные представители детей – инвалидов.</a:t>
            </a:r>
          </a:p>
          <a:p>
            <a:r>
              <a:rPr lang="ru-RU" dirty="0" smtClean="0"/>
              <a:t>На данный момент всё лето будет проводится кружковое деятельность по Гранту «Один мир, одна мечта»</a:t>
            </a:r>
          </a:p>
          <a:p>
            <a:r>
              <a:rPr lang="ru-RU" dirty="0" smtClean="0"/>
              <a:t>Именно по кружковой деятельности Оригами, плетением бисера, вязание спицами дети будут учится творчески развивается, будут проходить мастер класс.</a:t>
            </a:r>
          </a:p>
          <a:p>
            <a:r>
              <a:rPr lang="ru-RU" dirty="0" smtClean="0"/>
              <a:t> - Состоится выставка поделок детей – инвалидов.</a:t>
            </a:r>
          </a:p>
          <a:p>
            <a:r>
              <a:rPr lang="ru-RU" dirty="0" smtClean="0"/>
              <a:t>Пройдёт Аукцион «Надежда» совместно с Общественной палатой все вырученные средства пойдут на дальнейшие развитие, интеграцию детей – инвалидов</a:t>
            </a:r>
            <a:r>
              <a:rPr lang="ru-RU" dirty="0" smtClean="0"/>
              <a:t>.</a:t>
            </a:r>
            <a:endParaRPr lang="ru-RU" dirty="0" smtClean="0"/>
          </a:p>
          <a:p>
            <a:pPr marL="416052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ля </a:t>
            </a:r>
            <a:r>
              <a:rPr lang="ru-RU" dirty="0" smtClean="0">
                <a:solidFill>
                  <a:srgbClr val="002060"/>
                </a:solidFill>
              </a:rPr>
              <a:t>родителей проходят мероприятия это именно работает психолог. Специалисты где им объясняют права и обязанности со своими детьми – инвалидами индивидуально дают консультации, расширяют кругозор.</a:t>
            </a:r>
          </a:p>
          <a:p>
            <a:pPr marL="416052" indent="-342900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повышают юридическую грамотность.</a:t>
            </a:r>
          </a:p>
          <a:p>
            <a:pPr marL="416052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Проходят круглые столы по проблемам семей воспитывающие детей – инвалидов . Помогаем решить проблемы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8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Патриотический урок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59" y="1600200"/>
            <a:ext cx="6273881" cy="4708525"/>
          </a:xfrm>
        </p:spPr>
      </p:pic>
    </p:spTree>
    <p:extLst>
      <p:ext uri="{BB962C8B-B14F-4D97-AF65-F5344CB8AC3E}">
        <p14:creationId xmlns="" xmlns:p14="http://schemas.microsoft.com/office/powerpoint/2010/main" val="20882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«Островок надежды»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7" y="1600200"/>
            <a:ext cx="7064865" cy="4708525"/>
          </a:xfrm>
        </p:spPr>
      </p:pic>
    </p:spTree>
    <p:extLst>
      <p:ext uri="{BB962C8B-B14F-4D97-AF65-F5344CB8AC3E}">
        <p14:creationId xmlns="" xmlns:p14="http://schemas.microsoft.com/office/powerpoint/2010/main" val="29263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«Здравствуй лето»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63" y="1752600"/>
            <a:ext cx="6562274" cy="4373563"/>
          </a:xfrm>
        </p:spPr>
      </p:pic>
    </p:spTree>
    <p:extLst>
      <p:ext uri="{BB962C8B-B14F-4D97-AF65-F5344CB8AC3E}">
        <p14:creationId xmlns="" xmlns:p14="http://schemas.microsoft.com/office/powerpoint/2010/main" val="5966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7993063" cy="41770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Дети это цветы </a:t>
            </a:r>
            <a:r>
              <a:rPr lang="ru-RU" sz="6000" dirty="0" smtClean="0">
                <a:solidFill>
                  <a:srgbClr val="FFC000"/>
                </a:solidFill>
              </a:rPr>
              <a:t>жизни </a:t>
            </a:r>
            <a:r>
              <a:rPr lang="ru-RU" sz="6000" dirty="0" err="1" smtClean="0">
                <a:solidFill>
                  <a:srgbClr val="FFC000"/>
                </a:solidFill>
              </a:rPr>
              <a:t>сссссс</a:t>
            </a:r>
            <a:r>
              <a:rPr lang="ru-RU" sz="60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6000" dirty="0" smtClean="0">
                <a:solidFill>
                  <a:srgbClr val="FFC000"/>
                </a:solidFill>
              </a:rPr>
              <a:t>СПАСИБОС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42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765810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Тема: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«</a:t>
            </a:r>
            <a:r>
              <a:rPr lang="ru-RU" sz="2400" i="1" dirty="0" smtClean="0">
                <a:solidFill>
                  <a:srgbClr val="C00000"/>
                </a:solidFill>
                <a:effectLst/>
              </a:rPr>
              <a:t>Взаимодействие общественных организаций </a:t>
            </a:r>
            <a:r>
              <a:rPr lang="ru-RU" sz="2400" i="1" dirty="0" smtClean="0">
                <a:solidFill>
                  <a:srgbClr val="C00000"/>
                </a:solidFill>
                <a:effectLst/>
              </a:rPr>
              <a:t>, работающих с семьями, </a:t>
            </a:r>
            <a:r>
              <a:rPr lang="ru-RU" sz="2400" i="1" dirty="0" smtClean="0">
                <a:solidFill>
                  <a:srgbClr val="C00000"/>
                </a:solidFill>
                <a:effectLst/>
              </a:rPr>
              <a:t>имеющих  </a:t>
            </a:r>
            <a:r>
              <a:rPr lang="ru-RU" sz="2400" i="1" dirty="0" smtClean="0">
                <a:solidFill>
                  <a:srgbClr val="C00000"/>
                </a:solidFill>
                <a:effectLst/>
              </a:rPr>
              <a:t>детей </a:t>
            </a:r>
            <a:r>
              <a:rPr lang="ru-RU" sz="2400" i="1" dirty="0" smtClean="0">
                <a:solidFill>
                  <a:srgbClr val="C00000"/>
                </a:solidFill>
                <a:effectLst/>
              </a:rPr>
              <a:t>инвалидов, с органами власти»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928802"/>
            <a:ext cx="7615262" cy="3429024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В республике существовало несколько активных групп работающих в направлении решения проблем  по улучшению качества жизни семей, воспитывающих детей инвалидов. Эти группы «возглавляли» активные родители (</a:t>
            </a:r>
            <a:r>
              <a:rPr lang="ru-RU" sz="8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Шира</a:t>
            </a: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Саяногорск, </a:t>
            </a:r>
            <a:r>
              <a:rPr lang="ru-RU" sz="8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Черногорск</a:t>
            </a: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Абакан и в других поселениях). </a:t>
            </a:r>
          </a:p>
          <a:p>
            <a:endParaRPr lang="ru-RU" sz="8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Каждый родитель по своему индивидуален, а в этом как раз и заключалась сложность объединить </a:t>
            </a:r>
            <a:r>
              <a:rPr lang="ru-RU" sz="8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их</a:t>
            </a:r>
            <a:r>
              <a:rPr lang="ru-RU" sz="8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одну целую </a:t>
            </a: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ктивную группу с общими целями и задачами.</a:t>
            </a:r>
          </a:p>
          <a:p>
            <a:endParaRPr lang="ru-RU" sz="8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На  общем заседании родителей были предложены и приняты задачи и цели нашего объединения. </a:t>
            </a:r>
            <a:endParaRPr lang="ru-RU" sz="8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107154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023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604"/>
            <a:ext cx="8219256" cy="840156"/>
          </a:xfrm>
        </p:spPr>
        <p:txBody>
          <a:bodyPr/>
          <a:lstStyle/>
          <a:p>
            <a:pPr algn="ctr"/>
            <a:r>
              <a:rPr lang="ru-RU" sz="1800" dirty="0" smtClean="0"/>
              <a:t>«Партнёрство </a:t>
            </a:r>
            <a:r>
              <a:rPr lang="ru-RU" sz="1800" dirty="0" smtClean="0"/>
              <a:t>государства </a:t>
            </a:r>
            <a:r>
              <a:rPr lang="ru-RU" sz="1800" dirty="0" smtClean="0"/>
              <a:t>и общественных </a:t>
            </a:r>
            <a:r>
              <a:rPr lang="ru-RU" sz="1800" dirty="0" smtClean="0"/>
              <a:t>организаций,                        </a:t>
            </a:r>
            <a:r>
              <a:rPr lang="ru-RU" sz="1800" dirty="0" smtClean="0"/>
              <a:t>как фактор интеграции семей </a:t>
            </a:r>
            <a:r>
              <a:rPr lang="ru-RU" sz="1800" dirty="0" smtClean="0"/>
              <a:t> </a:t>
            </a:r>
            <a:r>
              <a:rPr lang="ru-RU" sz="1800" dirty="0" smtClean="0"/>
              <a:t>с детьми – инвалидами»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291264" cy="532859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ru-RU" sz="24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rgbClr val="0070C0"/>
                </a:solidFill>
              </a:rPr>
              <a:t>З</a:t>
            </a:r>
            <a:r>
              <a:rPr lang="ru-RU" sz="2400" b="1" u="sng" dirty="0" smtClean="0">
                <a:solidFill>
                  <a:srgbClr val="0070C0"/>
                </a:solidFill>
              </a:rPr>
              <a:t>адачи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4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-  объединить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организации и активных </a:t>
            </a:r>
            <a:r>
              <a:rPr lang="ru-RU" sz="2400" dirty="0" smtClean="0">
                <a:solidFill>
                  <a:srgbClr val="002060"/>
                </a:solidFill>
              </a:rPr>
              <a:t>родителей, работающих в направлении улучшения качества жизни семей воспитывающих детей инвалидов.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u="sng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добиваться повышения качества </a:t>
            </a:r>
            <a:r>
              <a:rPr lang="ru-RU" sz="2400" dirty="0" smtClean="0">
                <a:solidFill>
                  <a:srgbClr val="002060"/>
                </a:solidFill>
              </a:rPr>
              <a:t>жизни семей воспитывающих детей – </a:t>
            </a:r>
            <a:r>
              <a:rPr lang="ru-RU" sz="2400" dirty="0" smtClean="0">
                <a:solidFill>
                  <a:srgbClr val="002060"/>
                </a:solidFill>
              </a:rPr>
              <a:t>инвалидов</a:t>
            </a: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05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9" y="1714488"/>
            <a:ext cx="7923242" cy="4411675"/>
          </a:xfrm>
        </p:spPr>
        <p:txBody>
          <a:bodyPr>
            <a:normAutofit fontScale="92500" lnSpcReduction="10000"/>
          </a:bodyPr>
          <a:lstStyle/>
          <a:p>
            <a:pPr marL="416052" indent="-342900">
              <a:buFontTx/>
              <a:buChar char="-"/>
            </a:pPr>
            <a:r>
              <a:rPr lang="ru-RU" b="1" u="sng" dirty="0" smtClean="0"/>
              <a:t>Цели: </a:t>
            </a:r>
          </a:p>
          <a:p>
            <a:pPr marL="416052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имеющих детей – инвалидов в достижение поставленных задач.</a:t>
            </a:r>
          </a:p>
          <a:p>
            <a:pPr marL="416052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Направить и организовать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 в нужное русло,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существующему  законодательству РФ и РХ.</a:t>
            </a:r>
          </a:p>
          <a:p>
            <a:pPr marL="416052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самимв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разработке законов и законодательных актов.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16052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юридическую грамотность родителей детей – инвалидов.</a:t>
            </a:r>
          </a:p>
          <a:p>
            <a:pPr marL="416052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 всех уровней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проблемы, существующие в республики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Хакасия в семьях имеющих детей инвалидов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b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«Партнёрство государства и общественных организаций,                        как фактор интеграции семей  с детьми – инвалидами»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924800" cy="4571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6632"/>
            <a:ext cx="8143056" cy="582696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Формы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</a:rPr>
              <a:t>в</a:t>
            </a:r>
            <a:r>
              <a:rPr lang="ru-RU" sz="2800" b="1" i="1" dirty="0" smtClean="0">
                <a:solidFill>
                  <a:srgbClr val="002060"/>
                </a:solidFill>
              </a:rPr>
              <a:t>заимодействия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организаци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с органами власти и </a:t>
            </a:r>
            <a:r>
              <a:rPr lang="ru-RU" sz="2800" b="1" i="1" dirty="0" smtClean="0">
                <a:solidFill>
                  <a:srgbClr val="002060"/>
                </a:solidFill>
              </a:rPr>
              <a:t>профильными учреждениями: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рганизация </a:t>
            </a:r>
            <a:r>
              <a:rPr lang="ru-RU" sz="2400" b="1" dirty="0" smtClean="0">
                <a:solidFill>
                  <a:srgbClr val="002060"/>
                </a:solidFill>
              </a:rPr>
              <a:t>круглых столов, </a:t>
            </a:r>
            <a:r>
              <a:rPr lang="ru-RU" sz="2400" b="1" dirty="0" smtClean="0">
                <a:solidFill>
                  <a:srgbClr val="002060"/>
                </a:solidFill>
              </a:rPr>
              <a:t>совещаний,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привлечение </a:t>
            </a:r>
            <a:r>
              <a:rPr lang="ru-RU" sz="2400" b="1" dirty="0" smtClean="0">
                <a:solidFill>
                  <a:srgbClr val="002060"/>
                </a:solidFill>
              </a:rPr>
              <a:t>к решению проблем </a:t>
            </a:r>
            <a:r>
              <a:rPr lang="ru-RU" sz="2400" b="1" dirty="0" smtClean="0">
                <a:solidFill>
                  <a:srgbClr val="002060"/>
                </a:solidFill>
              </a:rPr>
              <a:t>детей инвалидов политических </a:t>
            </a:r>
            <a:r>
              <a:rPr lang="ru-RU" sz="2400" b="1" dirty="0" smtClean="0">
                <a:solidFill>
                  <a:srgbClr val="002060"/>
                </a:solidFill>
              </a:rPr>
              <a:t>партий, общественной палаты </a:t>
            </a:r>
            <a:r>
              <a:rPr lang="ru-RU" sz="2400" b="1" dirty="0" smtClean="0">
                <a:solidFill>
                  <a:srgbClr val="002060"/>
                </a:solidFill>
              </a:rPr>
              <a:t>РХ и других заинтересованных организаций.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</a:rPr>
              <a:t>спользовать п</a:t>
            </a:r>
            <a:r>
              <a:rPr lang="ru-RU" sz="2400" b="1" dirty="0" smtClean="0">
                <a:solidFill>
                  <a:srgbClr val="002060"/>
                </a:solidFill>
              </a:rPr>
              <a:t>исьменный ресурс,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иалоги</a:t>
            </a:r>
            <a:r>
              <a:rPr lang="ru-RU" sz="2400" b="1" dirty="0" smtClean="0">
                <a:solidFill>
                  <a:srgbClr val="002060"/>
                </a:solidFill>
              </a:rPr>
              <a:t>, интернет ресурс,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ривлечение к решению проблем исполнительной </a:t>
            </a:r>
            <a:r>
              <a:rPr lang="ru-RU" sz="2400" b="1" dirty="0" smtClean="0">
                <a:solidFill>
                  <a:srgbClr val="002060"/>
                </a:solidFill>
              </a:rPr>
              <a:t>власти ( прокуратуры).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2400" b="1" dirty="0" smtClean="0">
                <a:solidFill>
                  <a:srgbClr val="002060"/>
                </a:solidFill>
              </a:rPr>
              <a:t>акций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9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792480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u="sng" dirty="0" smtClean="0"/>
              <a:t>Итог</a:t>
            </a:r>
            <a:r>
              <a:rPr lang="ru-RU" sz="2400" b="1" dirty="0" smtClean="0"/>
              <a:t> – всё мы сделали : объединились, согласились работать вместе, но как показала практика существует и другая проблема и архи важная! </a:t>
            </a:r>
          </a:p>
          <a:p>
            <a:r>
              <a:rPr lang="ru-RU" sz="3400" dirty="0" smtClean="0"/>
              <a:t>Так как по мимо работы с властными структурами существует проблема того, что Ваш </a:t>
            </a:r>
            <a:r>
              <a:rPr lang="ru-RU" sz="3400" dirty="0" smtClean="0"/>
              <a:t>ребенок развивается особым образом и требует особых условий социального проживания. </a:t>
            </a:r>
            <a:r>
              <a:rPr lang="ru-RU" sz="3400" dirty="0" smtClean="0"/>
              <a:t>Каждому ребёнку необходима подходящая </a:t>
            </a:r>
            <a:r>
              <a:rPr lang="ru-RU" sz="3400" dirty="0" smtClean="0"/>
              <a:t>для него </a:t>
            </a:r>
            <a:r>
              <a:rPr lang="ru-RU" sz="3400" dirty="0" smtClean="0"/>
              <a:t>методика развития </a:t>
            </a:r>
            <a:r>
              <a:rPr lang="ru-RU" sz="3400" dirty="0" smtClean="0"/>
              <a:t>и коррекции, </a:t>
            </a:r>
            <a:r>
              <a:rPr lang="ru-RU" sz="3400" dirty="0" smtClean="0"/>
              <a:t>а так же необходимо создать </a:t>
            </a:r>
            <a:r>
              <a:rPr lang="ru-RU" sz="3400" dirty="0" smtClean="0"/>
              <a:t>комфортные условия их </a:t>
            </a:r>
            <a:r>
              <a:rPr lang="ru-RU" sz="3400" dirty="0" smtClean="0"/>
              <a:t>исполнения.</a:t>
            </a:r>
          </a:p>
          <a:p>
            <a:r>
              <a:rPr lang="ru-RU" sz="3400" dirty="0" smtClean="0"/>
              <a:t>Это всё необходим для</a:t>
            </a:r>
            <a:endParaRPr lang="ru-RU" sz="3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- и</a:t>
            </a:r>
            <a:r>
              <a:rPr lang="ru-RU" sz="2400" b="1" i="1" dirty="0" smtClean="0">
                <a:solidFill>
                  <a:srgbClr val="C00000"/>
                </a:solidFill>
              </a:rPr>
              <a:t>нтеграции </a:t>
            </a:r>
            <a:r>
              <a:rPr lang="ru-RU" sz="2400" b="1" i="1" dirty="0" smtClean="0">
                <a:solidFill>
                  <a:srgbClr val="C00000"/>
                </a:solidFill>
              </a:rPr>
              <a:t>детей инвалидов в среду социальной адаптации 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абилитации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C00000"/>
                </a:solidFill>
              </a:rPr>
              <a:t>помощи </a:t>
            </a:r>
            <a:r>
              <a:rPr lang="ru-RU" sz="2400" b="1" i="1" dirty="0" smtClean="0">
                <a:solidFill>
                  <a:srgbClr val="C00000"/>
                </a:solidFill>
              </a:rPr>
              <a:t>детям с ОВЗ </a:t>
            </a:r>
            <a:r>
              <a:rPr lang="ru-RU" sz="2400" b="1" i="1" dirty="0" smtClean="0">
                <a:solidFill>
                  <a:srgbClr val="C00000"/>
                </a:solidFill>
              </a:rPr>
              <a:t>в раскрытии </a:t>
            </a:r>
            <a:r>
              <a:rPr lang="ru-RU" sz="2400" b="1" i="1" dirty="0" smtClean="0">
                <a:solidFill>
                  <a:srgbClr val="C00000"/>
                </a:solidFill>
              </a:rPr>
              <a:t>свой </a:t>
            </a:r>
            <a:r>
              <a:rPr lang="ru-RU" sz="2400" b="1" i="1" dirty="0" smtClean="0">
                <a:solidFill>
                  <a:srgbClr val="C00000"/>
                </a:solidFill>
              </a:rPr>
              <a:t>творческого потенциала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и </a:t>
            </a:r>
            <a:r>
              <a:rPr lang="ru-RU" sz="2400" b="1" i="1" dirty="0" smtClean="0">
                <a:solidFill>
                  <a:srgbClr val="C00000"/>
                </a:solidFill>
              </a:rPr>
              <a:t>личностного развития.</a:t>
            </a:r>
          </a:p>
          <a:p>
            <a:pPr>
              <a:buFontTx/>
              <a:buChar char="-"/>
            </a:pPr>
            <a:r>
              <a:rPr lang="ru-RU" sz="2400" b="1" u="sng" dirty="0" smtClean="0"/>
              <a:t> для решения и этой задачи появилась идея и мы воплотили её в жизнь</a:t>
            </a:r>
            <a:endParaRPr lang="ru-RU" sz="2400" b="1" u="sng" dirty="0" smtClean="0"/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Боградской РО ХРО ООО ВОИ и совместно с МБУК «МРЦКД и К» создан клуб      « Островок надежды» для законных представителей детей –инвалидов и самих   детей – инвалидов. 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54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7924800" cy="652534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u="sng" dirty="0" smtClean="0"/>
              <a:t>Дополнительно, по мимо поставленных целей</a:t>
            </a:r>
            <a:r>
              <a:rPr lang="ru-RU" sz="8000" b="1" u="sng" dirty="0"/>
              <a:t> </a:t>
            </a:r>
            <a:r>
              <a:rPr lang="ru-RU" sz="8000" b="1" u="sng" dirty="0" smtClean="0"/>
              <a:t>выше мы дополнительно взяли на себя решение задачи</a:t>
            </a:r>
            <a:r>
              <a:rPr lang="ru-RU" sz="8000" dirty="0"/>
              <a:t> </a:t>
            </a:r>
            <a:endParaRPr lang="ru-RU" sz="8000" dirty="0" smtClean="0"/>
          </a:p>
          <a:p>
            <a:r>
              <a:rPr lang="ru-RU" sz="8000" dirty="0" smtClean="0"/>
              <a:t>помочь </a:t>
            </a:r>
            <a:r>
              <a:rPr lang="ru-RU" sz="8000" dirty="0"/>
              <a:t>социальной адаптации детей с </a:t>
            </a:r>
            <a:r>
              <a:rPr lang="ru-RU" sz="8000" dirty="0" smtClean="0"/>
              <a:t>ОВЗ </a:t>
            </a:r>
            <a:r>
              <a:rPr lang="ru-RU" sz="8000" dirty="0"/>
              <a:t>через занятия начальным техническим моделированием.</a:t>
            </a:r>
          </a:p>
          <a:p>
            <a:r>
              <a:rPr lang="ru-RU" sz="8000" b="1" u="sng" dirty="0" smtClean="0"/>
              <a:t>Цель</a:t>
            </a:r>
            <a:r>
              <a:rPr lang="ru-RU" sz="8000" b="1" u="sng" dirty="0" smtClean="0"/>
              <a:t>:</a:t>
            </a:r>
            <a:endParaRPr lang="ru-RU" sz="8000" dirty="0"/>
          </a:p>
          <a:p>
            <a:r>
              <a:rPr lang="ru-RU" sz="8000" i="1" u="sng" dirty="0"/>
              <a:t>развивающие:</a:t>
            </a:r>
          </a:p>
          <a:p>
            <a:r>
              <a:rPr lang="ru-RU" sz="8000" dirty="0"/>
              <a:t>развивать мелкую моторику рук, тактильную чувствительность;</a:t>
            </a:r>
          </a:p>
          <a:p>
            <a:r>
              <a:rPr lang="ru-RU" sz="8000" dirty="0"/>
              <a:t>повышать уровень мышления, внимания, памяти, воображения;</a:t>
            </a:r>
          </a:p>
          <a:p>
            <a:r>
              <a:rPr lang="ru-RU" sz="8000" dirty="0"/>
              <a:t>формировать трудовые навыки;</a:t>
            </a:r>
          </a:p>
          <a:p>
            <a:r>
              <a:rPr lang="ru-RU" sz="8000" dirty="0"/>
              <a:t>развивать зрительное восприятие окружающего мира;</a:t>
            </a:r>
          </a:p>
          <a:p>
            <a:r>
              <a:rPr lang="ru-RU" sz="8000" i="1" u="sng" dirty="0"/>
              <a:t>воспитывающие:</a:t>
            </a:r>
          </a:p>
          <a:p>
            <a:r>
              <a:rPr lang="ru-RU" sz="8000" dirty="0"/>
              <a:t>воспитывать коммуникативные качества, эстетический и художественный вкус;</a:t>
            </a:r>
          </a:p>
          <a:p>
            <a:r>
              <a:rPr lang="ru-RU" sz="8000" dirty="0"/>
              <a:t>приобщать к нормам социальной жизнедеятельности человека;</a:t>
            </a:r>
          </a:p>
          <a:p>
            <a:r>
              <a:rPr lang="ru-RU" sz="8000" dirty="0"/>
              <a:t>воспитывать чувство собственного достоинства и уверенности в себе;</a:t>
            </a:r>
          </a:p>
          <a:p>
            <a:r>
              <a:rPr lang="ru-RU" sz="8000" dirty="0"/>
              <a:t>воспитывать активность и самостоятельность в достижении поставленной цели;</a:t>
            </a:r>
          </a:p>
          <a:p>
            <a:r>
              <a:rPr lang="ru-RU" sz="8000" i="1" u="sng" dirty="0"/>
              <a:t>обучающие:</a:t>
            </a:r>
          </a:p>
          <a:p>
            <a:r>
              <a:rPr lang="ru-RU" sz="8000" dirty="0"/>
              <a:t>познакомить с различными видами декоративно-прикладного искусства;</a:t>
            </a:r>
          </a:p>
          <a:p>
            <a:r>
              <a:rPr lang="ru-RU" sz="8000" dirty="0"/>
              <a:t>формировать навыки работы с различными инструментами и материалами в разных техниках;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54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359080" cy="6264696"/>
          </a:xfrm>
        </p:spPr>
        <p:txBody>
          <a:bodyPr>
            <a:noAutofit/>
          </a:bodyPr>
          <a:lstStyle/>
          <a:p>
            <a:r>
              <a:rPr lang="ru-RU" sz="2400" dirty="0" smtClean="0"/>
              <a:t> Занятия проходят со специалистами </a:t>
            </a:r>
            <a:r>
              <a:rPr lang="ru-RU" sz="2400" dirty="0" err="1" smtClean="0"/>
              <a:t>тьюторами</a:t>
            </a:r>
            <a:r>
              <a:rPr lang="ru-RU" sz="2400" dirty="0" smtClean="0"/>
              <a:t>.                       </a:t>
            </a:r>
            <a:r>
              <a:rPr lang="ru-RU" sz="2400" dirty="0" smtClean="0"/>
              <a:t>Психолог – дефектолог, методисты </a:t>
            </a:r>
            <a:r>
              <a:rPr lang="ru-RU" sz="2400" dirty="0" smtClean="0"/>
              <a:t> работают с </a:t>
            </a:r>
            <a:r>
              <a:rPr lang="ru-RU" sz="2400" dirty="0" smtClean="0"/>
              <a:t>законными представителями детей с ОВЗ и </a:t>
            </a:r>
            <a:r>
              <a:rPr lang="ru-RU" sz="2400" dirty="0" smtClean="0"/>
              <a:t>самими детьми </a:t>
            </a:r>
            <a:r>
              <a:rPr lang="ru-RU" sz="2400" dirty="0" smtClean="0"/>
              <a:t>– </a:t>
            </a:r>
            <a:r>
              <a:rPr lang="ru-RU" sz="2400" dirty="0" smtClean="0"/>
              <a:t>инвалидами</a:t>
            </a:r>
          </a:p>
          <a:p>
            <a:r>
              <a:rPr lang="ru-RU" sz="2400" dirty="0" smtClean="0"/>
              <a:t>Проводятся </a:t>
            </a:r>
            <a:r>
              <a:rPr lang="ru-RU" sz="2400" dirty="0" smtClean="0"/>
              <a:t>мероприятия где дети – инвалиды получают новые навыки. А законные представители детей с ОВЗ получают информацию по законодательству и как правильно себя вести с особыми  детьми.</a:t>
            </a:r>
          </a:p>
          <a:p>
            <a:r>
              <a:rPr lang="ru-RU" sz="2400" dirty="0" smtClean="0"/>
              <a:t>Выезжаем на экскурсии где детям – инвалидам рассказывают историю нашей малой Родене, проводятся патриотические </a:t>
            </a:r>
            <a:r>
              <a:rPr lang="ru-RU" sz="2400" dirty="0" smtClean="0"/>
              <a:t>уроки.</a:t>
            </a:r>
            <a:endParaRPr lang="ru-RU" sz="2400" dirty="0" smtClean="0"/>
          </a:p>
          <a:p>
            <a:r>
              <a:rPr lang="ru-RU" sz="2400" dirty="0" smtClean="0"/>
              <a:t>Проходят сладкие столы где все вмести учимся </a:t>
            </a:r>
            <a:r>
              <a:rPr lang="ru-RU" sz="2400" dirty="0" smtClean="0"/>
              <a:t>общаться </a:t>
            </a:r>
            <a:r>
              <a:rPr lang="ru-RU" sz="2400" dirty="0" smtClean="0"/>
              <a:t>и вести диалоги.</a:t>
            </a:r>
          </a:p>
          <a:p>
            <a:r>
              <a:rPr lang="ru-RU" sz="2400" dirty="0" smtClean="0"/>
              <a:t>Проводим спортивные мероприятия для детей – инвалидов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 многое, многое другое.  К нам подключается всё больше и больше единомышленников. Проблемы стало решать проще. Теперь задумались,  как организации получать деньги.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0966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«Экскурсия на «Боярскую писаницу»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7" y="1668462"/>
            <a:ext cx="6097385" cy="4572000"/>
          </a:xfrm>
        </p:spPr>
      </p:pic>
    </p:spTree>
    <p:extLst>
      <p:ext uri="{BB962C8B-B14F-4D97-AF65-F5344CB8AC3E}">
        <p14:creationId xmlns="" xmlns:p14="http://schemas.microsoft.com/office/powerpoint/2010/main" val="2905069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754</TotalTime>
  <Words>747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1_Апекс</vt:lpstr>
      <vt:lpstr>Волна</vt:lpstr>
      <vt:lpstr>Аптека</vt:lpstr>
      <vt:lpstr>Воздушный поток</vt:lpstr>
      <vt:lpstr>«Партнёрство государства                               и общественных организаций                        как фактор интеграции семей                              с детьми – инвалидами» </vt:lpstr>
      <vt:lpstr>    Тема:  «Взаимодействие общественных организаций , работающих с семьями, имеющих  детей инвалидов, с органами власти»  </vt:lpstr>
      <vt:lpstr>«Партнёрство государства и общественных организаций,                        как фактор интеграции семей  с детьми – инвалидами» </vt:lpstr>
      <vt:lpstr>«Партнёрство государства и общественных организаций,                        как фактор интеграции семей  с детьми – инвалидами» </vt:lpstr>
      <vt:lpstr> </vt:lpstr>
      <vt:lpstr>Слайд 6</vt:lpstr>
      <vt:lpstr>Слайд 7</vt:lpstr>
      <vt:lpstr>Слайд 8</vt:lpstr>
      <vt:lpstr>«Экскурсия на «Боярскую писаницу»</vt:lpstr>
      <vt:lpstr>Дети на природе</vt:lpstr>
      <vt:lpstr>Викторина </vt:lpstr>
      <vt:lpstr>«Планета детства» спортивное мероприятие</vt:lpstr>
      <vt:lpstr>Слайд 13</vt:lpstr>
      <vt:lpstr>Патриотический урок</vt:lpstr>
      <vt:lpstr>«Островок надежды»</vt:lpstr>
      <vt:lpstr>«Здравствуй лето»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</dc:title>
  <dc:creator>User</dc:creator>
  <cp:lastModifiedBy>User</cp:lastModifiedBy>
  <cp:revision>53</cp:revision>
  <dcterms:created xsi:type="dcterms:W3CDTF">2016-06-29T11:37:19Z</dcterms:created>
  <dcterms:modified xsi:type="dcterms:W3CDTF">2016-07-01T04:05:04Z</dcterms:modified>
</cp:coreProperties>
</file>